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80" r:id="rId5"/>
    <p:sldId id="290" r:id="rId6"/>
    <p:sldId id="291" r:id="rId7"/>
    <p:sldId id="281" r:id="rId8"/>
    <p:sldId id="292" r:id="rId9"/>
    <p:sldId id="294" r:id="rId10"/>
    <p:sldId id="285" r:id="rId11"/>
    <p:sldId id="262" r:id="rId12"/>
    <p:sldId id="263" r:id="rId13"/>
    <p:sldId id="264" r:id="rId14"/>
    <p:sldId id="282" r:id="rId15"/>
    <p:sldId id="278" r:id="rId16"/>
    <p:sldId id="265" r:id="rId17"/>
    <p:sldId id="277" r:id="rId18"/>
    <p:sldId id="286" r:id="rId19"/>
    <p:sldId id="259" r:id="rId20"/>
    <p:sldId id="267" r:id="rId21"/>
    <p:sldId id="268" r:id="rId22"/>
    <p:sldId id="272" r:id="rId23"/>
    <p:sldId id="269" r:id="rId24"/>
    <p:sldId id="289" r:id="rId25"/>
    <p:sldId id="287" r:id="rId26"/>
    <p:sldId id="288" r:id="rId27"/>
    <p:sldId id="270" r:id="rId28"/>
    <p:sldId id="271" r:id="rId29"/>
    <p:sldId id="276" r:id="rId30"/>
    <p:sldId id="293" r:id="rId31"/>
    <p:sldId id="260" r:id="rId32"/>
    <p:sldId id="273" r:id="rId33"/>
    <p:sldId id="274" r:id="rId34"/>
    <p:sldId id="275" r:id="rId3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06" d="100"/>
          <a:sy n="106" d="100"/>
        </p:scale>
        <p:origin x="126"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27DC18-05DE-31C8-F513-3BC8DCB2F93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DE27C62B-119F-37D0-6D52-EB0BE147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1A25865-A594-1429-1898-731FD09A3A89}"/>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5" name="바닥글 개체 틀 4">
            <a:extLst>
              <a:ext uri="{FF2B5EF4-FFF2-40B4-BE49-F238E27FC236}">
                <a16:creationId xmlns:a16="http://schemas.microsoft.com/office/drawing/2014/main" id="{E88BBA16-AAF3-CA40-044C-93FA46B02F9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AF9BB89-0A4D-92C4-2301-FF53D7E92C78}"/>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16026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E742F9-9929-C585-6B53-FFDD587773E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4512503-1CC8-1BB7-BD59-6D6A3B1F2DD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5E575DA-F9EE-4BAF-02F6-7FB23185E9AE}"/>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5" name="바닥글 개체 틀 4">
            <a:extLst>
              <a:ext uri="{FF2B5EF4-FFF2-40B4-BE49-F238E27FC236}">
                <a16:creationId xmlns:a16="http://schemas.microsoft.com/office/drawing/2014/main" id="{0F53192D-9B11-BC08-690E-057E9B793B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A97867-1165-514B-3428-D07614E0CA95}"/>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44883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3B5C546-51AB-745D-6D7D-2B5DA72675C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4F5A309-7B76-7AA3-9209-052319F614D6}"/>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60EB570-86E2-5289-B569-E4AF53A3A473}"/>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5" name="바닥글 개체 틀 4">
            <a:extLst>
              <a:ext uri="{FF2B5EF4-FFF2-40B4-BE49-F238E27FC236}">
                <a16:creationId xmlns:a16="http://schemas.microsoft.com/office/drawing/2014/main" id="{0B4105EF-B1DC-9BE2-F60C-E5801DFF56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6AA1CF-B256-5FB6-CFE5-292DB3B8489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54142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F17A97-A49A-E623-0C41-85B06187F6C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F31718F-633B-9840-3754-D4A16F6EF4E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DE4C88E-DE2E-8780-051C-14702B100D61}"/>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5" name="바닥글 개체 틀 4">
            <a:extLst>
              <a:ext uri="{FF2B5EF4-FFF2-40B4-BE49-F238E27FC236}">
                <a16:creationId xmlns:a16="http://schemas.microsoft.com/office/drawing/2014/main" id="{71716442-AA70-8C3A-E053-1970473F269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90F751-E25C-6444-32C3-0F658DE648A9}"/>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722822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20A3F7-3234-3161-D04A-18514EB5AFE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598B5248-4CBA-CC01-8E1B-33757F3E51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07AD6-449F-DD37-83AA-383044DF3793}"/>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5" name="바닥글 개체 틀 4">
            <a:extLst>
              <a:ext uri="{FF2B5EF4-FFF2-40B4-BE49-F238E27FC236}">
                <a16:creationId xmlns:a16="http://schemas.microsoft.com/office/drawing/2014/main" id="{0B6B9939-C81F-E5FD-5A3D-1B626B1181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5224A39-5D4E-023C-3939-6BADBBDB1CC3}"/>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985181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9B25F5-3EB2-3404-4A66-3406616686B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FC8FBF-8F87-5353-A0E2-CA94889F9A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9C1CE45-2FCD-53FB-2A40-27BC7497689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BD24EF83-0370-4AEE-791C-015D6AA9FE99}"/>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6" name="바닥글 개체 틀 5">
            <a:extLst>
              <a:ext uri="{FF2B5EF4-FFF2-40B4-BE49-F238E27FC236}">
                <a16:creationId xmlns:a16="http://schemas.microsoft.com/office/drawing/2014/main" id="{60B4E9EF-8203-75E5-EBB8-5A3806D86CA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D7B5AAF-5976-4E06-29DD-5C7496F40EEF}"/>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78030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3129D5-9EF4-4813-6A7A-69003939F2B1}"/>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0906753-F879-271A-609A-3762921C4E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540B103-0B6B-36A7-7EDA-560EAFC8AE8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4E480777-8D72-7C2B-8A12-64908D3132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E9E836C1-FDB4-11E8-8EF2-976B2AE80784}"/>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DD31FF6-3639-8896-6EBD-2D9A8782DA2D}"/>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8" name="바닥글 개체 틀 7">
            <a:extLst>
              <a:ext uri="{FF2B5EF4-FFF2-40B4-BE49-F238E27FC236}">
                <a16:creationId xmlns:a16="http://schemas.microsoft.com/office/drawing/2014/main" id="{3466A3EE-39D0-4AEE-BCAB-5E710E686024}"/>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976C515-792E-6043-0D41-D9C5D098B1B0}"/>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4228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3C6267-7CC3-799A-538E-0023E8DF7E9D}"/>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0B09656-B83B-B6CF-0D29-29428B1BA2AE}"/>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4" name="바닥글 개체 틀 3">
            <a:extLst>
              <a:ext uri="{FF2B5EF4-FFF2-40B4-BE49-F238E27FC236}">
                <a16:creationId xmlns:a16="http://schemas.microsoft.com/office/drawing/2014/main" id="{959BC1F6-3D38-CA55-B283-29CF99447519}"/>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7FC73C2-D965-72FD-AD4E-7C184235D036}"/>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1584097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B30F8063-97C7-8482-A0FF-B53458788694}"/>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3" name="바닥글 개체 틀 2">
            <a:extLst>
              <a:ext uri="{FF2B5EF4-FFF2-40B4-BE49-F238E27FC236}">
                <a16:creationId xmlns:a16="http://schemas.microsoft.com/office/drawing/2014/main" id="{B5D15067-08D7-5781-92DF-C905F4AF671F}"/>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3ABBC12-4A7B-17AF-0A2F-35202977759A}"/>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6668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92815B-2405-6950-EB32-E9D6D408084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7509BFD-5D66-09A8-7550-23997CB8E7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63927410-0639-2004-555E-B9941E54A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24819E6-F667-7050-A1D3-EC0A352FF3DF}"/>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6" name="바닥글 개체 틀 5">
            <a:extLst>
              <a:ext uri="{FF2B5EF4-FFF2-40B4-BE49-F238E27FC236}">
                <a16:creationId xmlns:a16="http://schemas.microsoft.com/office/drawing/2014/main" id="{617FBFC8-FBCB-2F42-8AD8-1812D8A2832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CA00017-C2E0-EAFD-6601-16858D5108CB}"/>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40578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F23A24-A2AB-00D5-99B2-C7BBB146322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493B8DF-95DD-1B29-2C70-CDA16E6BAF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23519C20-2016-3909-CD7A-B4CAAEDD9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D11214E-0A16-2291-E31B-4C05C9624D5E}"/>
              </a:ext>
            </a:extLst>
          </p:cNvPr>
          <p:cNvSpPr>
            <a:spLocks noGrp="1"/>
          </p:cNvSpPr>
          <p:nvPr>
            <p:ph type="dt" sz="half" idx="10"/>
          </p:nvPr>
        </p:nvSpPr>
        <p:spPr/>
        <p:txBody>
          <a:bodyPr/>
          <a:lstStyle/>
          <a:p>
            <a:fld id="{88375C97-CD37-45FA-BEF0-2C86682EC6FB}" type="datetimeFigureOut">
              <a:rPr lang="ko-KR" altLang="en-US" smtClean="0"/>
              <a:t>2023-04-11</a:t>
            </a:fld>
            <a:endParaRPr lang="ko-KR" altLang="en-US"/>
          </a:p>
        </p:txBody>
      </p:sp>
      <p:sp>
        <p:nvSpPr>
          <p:cNvPr id="6" name="바닥글 개체 틀 5">
            <a:extLst>
              <a:ext uri="{FF2B5EF4-FFF2-40B4-BE49-F238E27FC236}">
                <a16:creationId xmlns:a16="http://schemas.microsoft.com/office/drawing/2014/main" id="{3B5544F0-7DC5-908B-9189-F81D482FE8D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B4B11B0-31A5-D2B4-5B8C-556F43CFCE1C}"/>
              </a:ext>
            </a:extLst>
          </p:cNvPr>
          <p:cNvSpPr>
            <a:spLocks noGrp="1"/>
          </p:cNvSpPr>
          <p:nvPr>
            <p:ph type="sldNum" sz="quarter" idx="12"/>
          </p:nvPr>
        </p:nvSpPr>
        <p:spPr/>
        <p:txBody>
          <a:body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3085593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7B46D7F-96EE-686B-E9D4-96E5E0DA25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99747757-E12B-B7C5-6681-DC34E969B3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34F2B1F-CDDA-BF18-4F31-35655D2A6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375C97-CD37-45FA-BEF0-2C86682EC6FB}" type="datetimeFigureOut">
              <a:rPr lang="ko-KR" altLang="en-US" smtClean="0"/>
              <a:t>2023-04-11</a:t>
            </a:fld>
            <a:endParaRPr lang="ko-KR" altLang="en-US"/>
          </a:p>
        </p:txBody>
      </p:sp>
      <p:sp>
        <p:nvSpPr>
          <p:cNvPr id="5" name="바닥글 개체 틀 4">
            <a:extLst>
              <a:ext uri="{FF2B5EF4-FFF2-40B4-BE49-F238E27FC236}">
                <a16:creationId xmlns:a16="http://schemas.microsoft.com/office/drawing/2014/main" id="{27DC18CA-E1F2-2B2A-70A0-1B5BCF0298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33EC53B-0867-013B-4A76-2863D97B71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A782F-6F58-4877-BE09-1DE409650E91}" type="slidenum">
              <a:rPr lang="ko-KR" altLang="en-US" smtClean="0"/>
              <a:t>‹#›</a:t>
            </a:fld>
            <a:endParaRPr lang="ko-KR" altLang="en-US"/>
          </a:p>
        </p:txBody>
      </p:sp>
    </p:spTree>
    <p:extLst>
      <p:ext uri="{BB962C8B-B14F-4D97-AF65-F5344CB8AC3E}">
        <p14:creationId xmlns:p14="http://schemas.microsoft.com/office/powerpoint/2010/main" val="299017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00BEC19A-D5C2-ADD2-F09A-18B7440DE090}"/>
              </a:ext>
            </a:extLst>
          </p:cNvPr>
          <p:cNvSpPr/>
          <p:nvPr/>
        </p:nvSpPr>
        <p:spPr>
          <a:xfrm>
            <a:off x="533220" y="372666"/>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A5BA0AD3-4FE6-02AE-16F1-E53B0641FD1C}"/>
              </a:ext>
            </a:extLst>
          </p:cNvPr>
          <p:cNvSpPr/>
          <p:nvPr/>
        </p:nvSpPr>
        <p:spPr>
          <a:xfrm>
            <a:off x="7049209" y="385479"/>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529B9ABA-7248-DEA2-3BD7-40D46E84A1F0}"/>
              </a:ext>
            </a:extLst>
          </p:cNvPr>
          <p:cNvSpPr/>
          <p:nvPr/>
        </p:nvSpPr>
        <p:spPr>
          <a:xfrm>
            <a:off x="533220"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CA61D84-B1ED-49E4-6704-0ECD783FAD11}"/>
              </a:ext>
            </a:extLst>
          </p:cNvPr>
          <p:cNvSpPr/>
          <p:nvPr/>
        </p:nvSpPr>
        <p:spPr>
          <a:xfrm>
            <a:off x="6932997" y="4078358"/>
            <a:ext cx="4646334" cy="264669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8" name="직선 화살표 연결선 7">
            <a:extLst>
              <a:ext uri="{FF2B5EF4-FFF2-40B4-BE49-F238E27FC236}">
                <a16:creationId xmlns:a16="http://schemas.microsoft.com/office/drawing/2014/main" id="{B93AC25D-AAD0-179D-C6F7-F0EAD098055F}"/>
              </a:ext>
            </a:extLst>
          </p:cNvPr>
          <p:cNvCxnSpPr/>
          <p:nvPr/>
        </p:nvCxnSpPr>
        <p:spPr>
          <a:xfrm>
            <a:off x="5592773" y="1791978"/>
            <a:ext cx="1006454"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9" name="직선 화살표 연결선 8">
            <a:extLst>
              <a:ext uri="{FF2B5EF4-FFF2-40B4-BE49-F238E27FC236}">
                <a16:creationId xmlns:a16="http://schemas.microsoft.com/office/drawing/2014/main" id="{6A226554-3C78-AC80-C615-7BC7E7F1371D}"/>
              </a:ext>
            </a:extLst>
          </p:cNvPr>
          <p:cNvCxnSpPr>
            <a:cxnSpLocks/>
          </p:cNvCxnSpPr>
          <p:nvPr/>
        </p:nvCxnSpPr>
        <p:spPr>
          <a:xfrm>
            <a:off x="9449823" y="3116171"/>
            <a:ext cx="2722" cy="722469"/>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10" name="직선 화살표 연결선 9">
            <a:extLst>
              <a:ext uri="{FF2B5EF4-FFF2-40B4-BE49-F238E27FC236}">
                <a16:creationId xmlns:a16="http://schemas.microsoft.com/office/drawing/2014/main" id="{04585C55-CF72-046A-579E-F36663E7D975}"/>
              </a:ext>
            </a:extLst>
          </p:cNvPr>
          <p:cNvCxnSpPr>
            <a:cxnSpLocks/>
          </p:cNvCxnSpPr>
          <p:nvPr/>
        </p:nvCxnSpPr>
        <p:spPr>
          <a:xfrm flipH="1">
            <a:off x="5592773" y="5412757"/>
            <a:ext cx="1007476" cy="0"/>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pic>
        <p:nvPicPr>
          <p:cNvPr id="20" name="그림 19">
            <a:extLst>
              <a:ext uri="{FF2B5EF4-FFF2-40B4-BE49-F238E27FC236}">
                <a16:creationId xmlns:a16="http://schemas.microsoft.com/office/drawing/2014/main" id="{DC5DA6F8-E7B0-929B-9A75-7302DDD92022}"/>
              </a:ext>
            </a:extLst>
          </p:cNvPr>
          <p:cNvPicPr>
            <a:picLocks noChangeAspect="1"/>
          </p:cNvPicPr>
          <p:nvPr/>
        </p:nvPicPr>
        <p:blipFill>
          <a:blip r:embed="rId2"/>
          <a:stretch>
            <a:fillRect/>
          </a:stretch>
        </p:blipFill>
        <p:spPr>
          <a:xfrm>
            <a:off x="7049209" y="385480"/>
            <a:ext cx="4646334" cy="2633880"/>
          </a:xfrm>
          <a:prstGeom prst="rect">
            <a:avLst/>
          </a:prstGeom>
        </p:spPr>
      </p:pic>
      <p:sp>
        <p:nvSpPr>
          <p:cNvPr id="12" name="TextBox 11">
            <a:extLst>
              <a:ext uri="{FF2B5EF4-FFF2-40B4-BE49-F238E27FC236}">
                <a16:creationId xmlns:a16="http://schemas.microsoft.com/office/drawing/2014/main" id="{65F850C0-9B8F-7915-135A-34484E5E2068}"/>
              </a:ext>
            </a:extLst>
          </p:cNvPr>
          <p:cNvSpPr txBox="1"/>
          <p:nvPr/>
        </p:nvSpPr>
        <p:spPr>
          <a:xfrm>
            <a:off x="7772599" y="17647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p>
        </p:txBody>
      </p:sp>
      <p:pic>
        <p:nvPicPr>
          <p:cNvPr id="22" name="그림 21">
            <a:extLst>
              <a:ext uri="{FF2B5EF4-FFF2-40B4-BE49-F238E27FC236}">
                <a16:creationId xmlns:a16="http://schemas.microsoft.com/office/drawing/2014/main" id="{DDA07D3E-F13E-14C3-8027-4A8F702CD6D2}"/>
              </a:ext>
            </a:extLst>
          </p:cNvPr>
          <p:cNvPicPr>
            <a:picLocks noChangeAspect="1"/>
          </p:cNvPicPr>
          <p:nvPr/>
        </p:nvPicPr>
        <p:blipFill>
          <a:blip r:embed="rId3"/>
          <a:stretch>
            <a:fillRect/>
          </a:stretch>
        </p:blipFill>
        <p:spPr>
          <a:xfrm>
            <a:off x="6932995" y="4087504"/>
            <a:ext cx="4646335" cy="2646695"/>
          </a:xfrm>
          <a:prstGeom prst="rect">
            <a:avLst/>
          </a:prstGeom>
        </p:spPr>
      </p:pic>
      <p:sp>
        <p:nvSpPr>
          <p:cNvPr id="13" name="TextBox 12">
            <a:extLst>
              <a:ext uri="{FF2B5EF4-FFF2-40B4-BE49-F238E27FC236}">
                <a16:creationId xmlns:a16="http://schemas.microsoft.com/office/drawing/2014/main" id="{4339285B-B699-D217-6F5F-6E1E49F9A3F2}"/>
              </a:ext>
            </a:extLst>
          </p:cNvPr>
          <p:cNvSpPr txBox="1"/>
          <p:nvPr/>
        </p:nvSpPr>
        <p:spPr>
          <a:xfrm>
            <a:off x="777259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a:t>
            </a:r>
          </a:p>
        </p:txBody>
      </p:sp>
      <p:pic>
        <p:nvPicPr>
          <p:cNvPr id="24" name="그림 23">
            <a:extLst>
              <a:ext uri="{FF2B5EF4-FFF2-40B4-BE49-F238E27FC236}">
                <a16:creationId xmlns:a16="http://schemas.microsoft.com/office/drawing/2014/main" id="{4392511C-40D6-C361-D6DA-BF8E9DC6B70E}"/>
              </a:ext>
            </a:extLst>
          </p:cNvPr>
          <p:cNvPicPr>
            <a:picLocks noChangeAspect="1"/>
          </p:cNvPicPr>
          <p:nvPr/>
        </p:nvPicPr>
        <p:blipFill>
          <a:blip r:embed="rId4"/>
          <a:stretch>
            <a:fillRect/>
          </a:stretch>
        </p:blipFill>
        <p:spPr>
          <a:xfrm>
            <a:off x="533219" y="4087504"/>
            <a:ext cx="4646334" cy="2631118"/>
          </a:xfrm>
          <a:prstGeom prst="rect">
            <a:avLst/>
          </a:prstGeom>
        </p:spPr>
      </p:pic>
      <p:sp>
        <p:nvSpPr>
          <p:cNvPr id="14" name="TextBox 13">
            <a:extLst>
              <a:ext uri="{FF2B5EF4-FFF2-40B4-BE49-F238E27FC236}">
                <a16:creationId xmlns:a16="http://schemas.microsoft.com/office/drawing/2014/main" id="{6249BBC2-62E9-DFC0-836A-F0789E00A7CC}"/>
              </a:ext>
            </a:extLst>
          </p:cNvPr>
          <p:cNvSpPr txBox="1"/>
          <p:nvPr/>
        </p:nvSpPr>
        <p:spPr>
          <a:xfrm>
            <a:off x="1227829" y="3910364"/>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및 엔딩</a:t>
            </a:r>
          </a:p>
        </p:txBody>
      </p:sp>
      <p:pic>
        <p:nvPicPr>
          <p:cNvPr id="26" name="그림 25">
            <a:extLst>
              <a:ext uri="{FF2B5EF4-FFF2-40B4-BE49-F238E27FC236}">
                <a16:creationId xmlns:a16="http://schemas.microsoft.com/office/drawing/2014/main" id="{7C8C1138-2469-85DC-5087-B62D9AF02781}"/>
              </a:ext>
            </a:extLst>
          </p:cNvPr>
          <p:cNvPicPr>
            <a:picLocks noChangeAspect="1"/>
          </p:cNvPicPr>
          <p:nvPr/>
        </p:nvPicPr>
        <p:blipFill>
          <a:blip r:embed="rId5"/>
          <a:stretch>
            <a:fillRect/>
          </a:stretch>
        </p:blipFill>
        <p:spPr>
          <a:xfrm>
            <a:off x="533220" y="361145"/>
            <a:ext cx="4663108" cy="2667362"/>
          </a:xfrm>
          <a:prstGeom prst="rect">
            <a:avLst/>
          </a:prstGeom>
        </p:spPr>
      </p:pic>
      <p:sp>
        <p:nvSpPr>
          <p:cNvPr id="11" name="TextBox 10">
            <a:extLst>
              <a:ext uri="{FF2B5EF4-FFF2-40B4-BE49-F238E27FC236}">
                <a16:creationId xmlns:a16="http://schemas.microsoft.com/office/drawing/2014/main" id="{86795C65-3D2F-F36D-0240-071ABE3350B6}"/>
              </a:ext>
            </a:extLst>
          </p:cNvPr>
          <p:cNvSpPr txBox="1"/>
          <p:nvPr/>
        </p:nvSpPr>
        <p:spPr>
          <a:xfrm>
            <a:off x="1179164" y="188000"/>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 및 오프닝</a:t>
            </a:r>
          </a:p>
        </p:txBody>
      </p:sp>
    </p:spTree>
    <p:extLst>
      <p:ext uri="{BB962C8B-B14F-4D97-AF65-F5344CB8AC3E}">
        <p14:creationId xmlns:p14="http://schemas.microsoft.com/office/powerpoint/2010/main" val="752343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프리뷰</a:t>
            </a:r>
          </a:p>
        </p:txBody>
      </p:sp>
      <p:pic>
        <p:nvPicPr>
          <p:cNvPr id="3" name="그림 2">
            <a:extLst>
              <a:ext uri="{FF2B5EF4-FFF2-40B4-BE49-F238E27FC236}">
                <a16:creationId xmlns:a16="http://schemas.microsoft.com/office/drawing/2014/main" id="{0908A97F-55ED-103D-BF25-2850EC6EAA19}"/>
              </a:ext>
            </a:extLst>
          </p:cNvPr>
          <p:cNvPicPr>
            <a:picLocks noChangeAspect="1"/>
          </p:cNvPicPr>
          <p:nvPr/>
        </p:nvPicPr>
        <p:blipFill>
          <a:blip r:embed="rId2"/>
          <a:stretch>
            <a:fillRect/>
          </a:stretch>
        </p:blipFill>
        <p:spPr>
          <a:xfrm>
            <a:off x="423411" y="789552"/>
            <a:ext cx="5127644" cy="2862988"/>
          </a:xfrm>
          <a:prstGeom prst="rect">
            <a:avLst/>
          </a:prstGeom>
        </p:spPr>
      </p:pic>
      <p:pic>
        <p:nvPicPr>
          <p:cNvPr id="6" name="그림 5">
            <a:extLst>
              <a:ext uri="{FF2B5EF4-FFF2-40B4-BE49-F238E27FC236}">
                <a16:creationId xmlns:a16="http://schemas.microsoft.com/office/drawing/2014/main" id="{45AD58EF-AC7F-85B6-66A2-338CDD4BB8B8}"/>
              </a:ext>
            </a:extLst>
          </p:cNvPr>
          <p:cNvPicPr>
            <a:picLocks noChangeAspect="1"/>
          </p:cNvPicPr>
          <p:nvPr/>
        </p:nvPicPr>
        <p:blipFill>
          <a:blip r:embed="rId3"/>
          <a:stretch>
            <a:fillRect/>
          </a:stretch>
        </p:blipFill>
        <p:spPr>
          <a:xfrm>
            <a:off x="6640947" y="1914236"/>
            <a:ext cx="5408009" cy="3029527"/>
          </a:xfrm>
          <a:prstGeom prst="rect">
            <a:avLst/>
          </a:prstGeom>
        </p:spPr>
      </p:pic>
      <p:pic>
        <p:nvPicPr>
          <p:cNvPr id="8" name="그림 7">
            <a:extLst>
              <a:ext uri="{FF2B5EF4-FFF2-40B4-BE49-F238E27FC236}">
                <a16:creationId xmlns:a16="http://schemas.microsoft.com/office/drawing/2014/main" id="{221D5630-99AD-7A61-7282-B77057013E1D}"/>
              </a:ext>
            </a:extLst>
          </p:cNvPr>
          <p:cNvPicPr>
            <a:picLocks noChangeAspect="1"/>
          </p:cNvPicPr>
          <p:nvPr/>
        </p:nvPicPr>
        <p:blipFill>
          <a:blip r:embed="rId4"/>
          <a:stretch>
            <a:fillRect/>
          </a:stretch>
        </p:blipFill>
        <p:spPr>
          <a:xfrm>
            <a:off x="398899" y="3856085"/>
            <a:ext cx="5152156" cy="2862988"/>
          </a:xfrm>
          <a:prstGeom prst="rect">
            <a:avLst/>
          </a:prstGeom>
        </p:spPr>
      </p:pic>
      <p:cxnSp>
        <p:nvCxnSpPr>
          <p:cNvPr id="10" name="직선 화살표 연결선 9">
            <a:extLst>
              <a:ext uri="{FF2B5EF4-FFF2-40B4-BE49-F238E27FC236}">
                <a16:creationId xmlns:a16="http://schemas.microsoft.com/office/drawing/2014/main" id="{89B94408-D789-59FE-BC8E-EDC0D2A62068}"/>
              </a:ext>
            </a:extLst>
          </p:cNvPr>
          <p:cNvCxnSpPr>
            <a:cxnSpLocks/>
          </p:cNvCxnSpPr>
          <p:nvPr/>
        </p:nvCxnSpPr>
        <p:spPr>
          <a:xfrm>
            <a:off x="5709130" y="2557417"/>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3F041BD9-EDEC-0B3D-3033-13593F794699}"/>
              </a:ext>
            </a:extLst>
          </p:cNvPr>
          <p:cNvCxnSpPr>
            <a:cxnSpLocks/>
          </p:cNvCxnSpPr>
          <p:nvPr/>
        </p:nvCxnSpPr>
        <p:spPr>
          <a:xfrm flipH="1">
            <a:off x="5709130" y="4300583"/>
            <a:ext cx="7700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52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조화의 숲 기본적인 몬스터로 내려찍는 패턴을 사용한다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뿌리 </a:t>
              </a:r>
              <a:r>
                <a:rPr lang="ko-KR" altLang="en-US" dirty="0" err="1"/>
                <a:t>엔트</a:t>
              </a:r>
              <a:endParaRPr lang="en-US" altLang="ko-KR" dirty="0"/>
            </a:p>
            <a:p>
              <a:pPr algn="ctr"/>
              <a:endParaRPr lang="en-US" altLang="ko-KR" dirty="0"/>
            </a:p>
            <a:p>
              <a:pPr algn="ctr"/>
              <a:r>
                <a:rPr lang="ko-KR" altLang="en-US" dirty="0"/>
                <a:t>설명 </a:t>
              </a:r>
              <a:r>
                <a:rPr lang="en-US" altLang="ko-KR" dirty="0"/>
                <a:t>:</a:t>
              </a:r>
              <a:r>
                <a:rPr lang="ko-KR" altLang="en-US" dirty="0"/>
                <a:t> 땅에 진홍색 범위 표시를 띄운 후 가시를 세우며 장판을 생성한다 장판은 </a:t>
              </a:r>
              <a:r>
                <a:rPr lang="en-US" altLang="ko-KR" dirty="0"/>
                <a:t>2</a:t>
              </a:r>
              <a:r>
                <a:rPr lang="ko-KR" altLang="en-US" dirty="0" err="1"/>
                <a:t>초정도</a:t>
              </a:r>
              <a:r>
                <a:rPr lang="ko-KR" altLang="en-US" dirty="0"/>
                <a:t> 지속</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꽃 </a:t>
              </a:r>
              <a:r>
                <a:rPr lang="ko-KR" altLang="en-US" dirty="0" err="1"/>
                <a:t>엔트</a:t>
              </a:r>
              <a:endParaRPr lang="en-US" altLang="ko-KR" dirty="0"/>
            </a:p>
            <a:p>
              <a:pPr algn="ctr"/>
              <a:endParaRPr lang="en-US" altLang="ko-KR" dirty="0"/>
            </a:p>
            <a:p>
              <a:pPr algn="ctr"/>
              <a:r>
                <a:rPr lang="ko-KR" altLang="en-US" dirty="0"/>
                <a:t>설명 </a:t>
              </a:r>
              <a:r>
                <a:rPr lang="en-US" altLang="ko-KR" dirty="0"/>
                <a:t>: </a:t>
              </a:r>
              <a:r>
                <a:rPr lang="ko-KR" altLang="en-US" dirty="0"/>
                <a:t>꽃가루를 날리며 도트피해를 준다 꽃가루 </a:t>
              </a:r>
              <a:r>
                <a:rPr lang="ko-KR" altLang="en-US" dirty="0" err="1"/>
                <a:t>패턴시</a:t>
              </a:r>
              <a:r>
                <a:rPr lang="ko-KR" altLang="en-US" dirty="0"/>
                <a:t> </a:t>
              </a:r>
              <a:r>
                <a:rPr lang="ko-KR" altLang="en-US" dirty="0" err="1"/>
                <a:t>슈퍼아머</a:t>
              </a:r>
              <a:r>
                <a:rPr lang="ko-KR" altLang="en-US" dirty="0"/>
                <a:t> 보유</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숲지기</a:t>
              </a:r>
              <a:endParaRPr lang="en-US" altLang="ko-KR" dirty="0"/>
            </a:p>
            <a:p>
              <a:pPr algn="ctr"/>
              <a:endParaRPr lang="en-US" altLang="ko-KR" dirty="0"/>
            </a:p>
            <a:p>
              <a:pPr algn="ctr"/>
              <a:r>
                <a:rPr lang="ko-KR" altLang="en-US" dirty="0"/>
                <a:t>설명 </a:t>
              </a:r>
              <a:r>
                <a:rPr lang="en-US" altLang="ko-KR" dirty="0"/>
                <a:t>: </a:t>
              </a:r>
              <a:r>
                <a:rPr lang="ko-KR" altLang="en-US" dirty="0"/>
                <a:t>경직면역 상하</a:t>
              </a:r>
              <a:r>
                <a:rPr lang="en-US" altLang="ko-KR" dirty="0"/>
                <a:t>, </a:t>
              </a:r>
              <a:r>
                <a:rPr lang="ko-KR" altLang="en-US" dirty="0"/>
                <a:t>대각선 총 </a:t>
              </a:r>
              <a:r>
                <a:rPr lang="en-US" altLang="ko-KR" dirty="0"/>
                <a:t>6</a:t>
              </a:r>
              <a:r>
                <a:rPr lang="ko-KR" altLang="en-US" dirty="0"/>
                <a:t>방향으로 </a:t>
              </a:r>
              <a:r>
                <a:rPr lang="ko-KR" altLang="en-US" dirty="0" err="1"/>
                <a:t>녹색구체</a:t>
              </a:r>
              <a:r>
                <a:rPr lang="ko-KR" altLang="en-US" dirty="0"/>
                <a:t> 발사</a:t>
              </a:r>
              <a:r>
                <a:rPr lang="en-US" altLang="ko-KR" dirty="0"/>
                <a:t>, </a:t>
              </a:r>
              <a:r>
                <a:rPr lang="ko-KR" altLang="en-US" dirty="0"/>
                <a:t>가까이 갈 경우 내려찍는 패턴</a:t>
              </a:r>
            </a:p>
          </p:txBody>
        </p:sp>
      </p:grpSp>
    </p:spTree>
    <p:extLst>
      <p:ext uri="{BB962C8B-B14F-4D97-AF65-F5344CB8AC3E}">
        <p14:creationId xmlns:p14="http://schemas.microsoft.com/office/powerpoint/2010/main" val="392644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신병</a:t>
              </a:r>
              <a:endParaRPr lang="en-US" altLang="ko-KR" dirty="0"/>
            </a:p>
            <a:p>
              <a:pPr algn="ctr"/>
              <a:endParaRPr lang="en-US" altLang="ko-KR" dirty="0"/>
            </a:p>
            <a:p>
              <a:pPr algn="ctr"/>
              <a:r>
                <a:rPr lang="ko-KR" altLang="en-US" dirty="0"/>
                <a:t>설명 </a:t>
              </a:r>
              <a:r>
                <a:rPr lang="en-US" altLang="ko-KR" dirty="0"/>
                <a:t>: </a:t>
              </a:r>
              <a:r>
                <a:rPr lang="ko-KR" altLang="en-US" dirty="0"/>
                <a:t>검을 들었다 약간 나아가 베는 공격을 한다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스컬방향으로</a:t>
              </a:r>
              <a:r>
                <a:rPr lang="ko-KR" altLang="en-US" dirty="0"/>
                <a:t> 조준 후 화살을 발사한다</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a:t>경직면역으로 </a:t>
              </a:r>
              <a:r>
                <a:rPr lang="ko-KR" altLang="en-US" dirty="0" err="1"/>
                <a:t>스컬을향해</a:t>
              </a:r>
              <a:r>
                <a:rPr lang="ko-KR" altLang="en-US" dirty="0"/>
                <a:t> 돌진하거나 내려찍는 패턴</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칼레온</a:t>
              </a:r>
              <a:r>
                <a:rPr lang="ko-KR" altLang="en-US" dirty="0"/>
                <a:t> 암살자</a:t>
              </a:r>
              <a:endParaRPr lang="en-US" altLang="ko-KR" dirty="0"/>
            </a:p>
            <a:p>
              <a:pPr algn="ctr"/>
              <a:endParaRPr lang="en-US" altLang="ko-KR" dirty="0"/>
            </a:p>
            <a:p>
              <a:pPr algn="ctr"/>
              <a:r>
                <a:rPr lang="ko-KR" altLang="en-US" dirty="0"/>
                <a:t>설명 </a:t>
              </a:r>
              <a:r>
                <a:rPr lang="en-US" altLang="ko-KR" dirty="0"/>
                <a:t>: </a:t>
              </a:r>
              <a:r>
                <a:rPr lang="ko-KR" altLang="en-US" dirty="0"/>
                <a:t>빠른 이동속도 순간이동</a:t>
              </a:r>
              <a:r>
                <a:rPr lang="en-US" altLang="ko-KR" dirty="0"/>
                <a:t>, </a:t>
              </a:r>
              <a:r>
                <a:rPr lang="ko-KR" altLang="en-US" dirty="0" err="1"/>
                <a:t>스컬</a:t>
              </a:r>
              <a:r>
                <a:rPr lang="ko-KR" altLang="en-US" dirty="0"/>
                <a:t> 주위로 오면 </a:t>
              </a:r>
              <a:r>
                <a:rPr lang="ko-KR" altLang="en-US" dirty="0" err="1"/>
                <a:t>대쉬</a:t>
              </a:r>
              <a:r>
                <a:rPr lang="ko-KR" altLang="en-US" dirty="0"/>
                <a:t> 공격</a:t>
              </a:r>
            </a:p>
          </p:txBody>
        </p:sp>
      </p:grpSp>
    </p:spTree>
    <p:extLst>
      <p:ext uri="{BB962C8B-B14F-4D97-AF65-F5344CB8AC3E}">
        <p14:creationId xmlns:p14="http://schemas.microsoft.com/office/powerpoint/2010/main" val="1880772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ko-KR" altLang="en-US" dirty="0" err="1"/>
                <a:t>스컬을</a:t>
              </a:r>
              <a:r>
                <a:rPr lang="ko-KR" altLang="en-US" dirty="0"/>
                <a:t> 향해 </a:t>
              </a:r>
              <a:r>
                <a:rPr lang="ko-KR" altLang="en-US" dirty="0" err="1"/>
                <a:t>화염구</a:t>
              </a:r>
              <a:r>
                <a:rPr lang="ko-KR" altLang="en-US" dirty="0"/>
                <a:t> </a:t>
              </a:r>
              <a:r>
                <a:rPr lang="en-US" altLang="ko-KR" dirty="0"/>
                <a:t>3</a:t>
              </a:r>
              <a:r>
                <a:rPr lang="ko-KR" altLang="en-US" dirty="0"/>
                <a:t>개를 연속으로 날린다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빙결 </a:t>
              </a:r>
              <a:r>
                <a:rPr lang="ko-KR" altLang="en-US" dirty="0" err="1"/>
                <a:t>마도사</a:t>
              </a:r>
              <a:endParaRPr lang="en-US" altLang="ko-KR" dirty="0"/>
            </a:p>
            <a:p>
              <a:pPr algn="ctr"/>
              <a:endParaRPr lang="en-US" altLang="ko-KR" dirty="0"/>
            </a:p>
            <a:p>
              <a:pPr algn="ctr"/>
              <a:r>
                <a:rPr lang="ko-KR" altLang="en-US" dirty="0"/>
                <a:t>설명 </a:t>
              </a:r>
              <a:r>
                <a:rPr lang="en-US" altLang="ko-KR" dirty="0"/>
                <a:t>: </a:t>
              </a:r>
              <a:r>
                <a:rPr lang="ko-KR" altLang="en-US" dirty="0"/>
                <a:t>순간이동</a:t>
              </a:r>
              <a:r>
                <a:rPr lang="en-US" altLang="ko-KR" dirty="0"/>
                <a:t>, </a:t>
              </a:r>
              <a:r>
                <a:rPr lang="ko-KR" altLang="en-US" dirty="0" err="1"/>
                <a:t>스컬</a:t>
              </a:r>
              <a:r>
                <a:rPr lang="ko-KR" altLang="en-US" dirty="0"/>
                <a:t> 위쪽에 고드름을 떨어트린다</a:t>
              </a:r>
            </a:p>
          </p:txBody>
        </p:sp>
      </p:grpSp>
    </p:spTree>
    <p:extLst>
      <p:ext uri="{BB962C8B-B14F-4D97-AF65-F5344CB8AC3E}">
        <p14:creationId xmlns:p14="http://schemas.microsoft.com/office/powerpoint/2010/main" val="2956038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상점</a:t>
            </a:r>
          </a:p>
        </p:txBody>
      </p:sp>
      <p:sp>
        <p:nvSpPr>
          <p:cNvPr id="19" name="직사각형 18">
            <a:extLst>
              <a:ext uri="{FF2B5EF4-FFF2-40B4-BE49-F238E27FC236}">
                <a16:creationId xmlns:a16="http://schemas.microsoft.com/office/drawing/2014/main" id="{197615F9-FD22-E90A-8148-379BBF61E504}"/>
              </a:ext>
            </a:extLst>
          </p:cNvPr>
          <p:cNvSpPr/>
          <p:nvPr/>
        </p:nvSpPr>
        <p:spPr>
          <a:xfrm>
            <a:off x="4008141"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체력회복 요리를 판매한다</a:t>
            </a:r>
            <a:endParaRPr lang="ko-KR" altLang="en-US" dirty="0">
              <a:solidFill>
                <a:schemeClr val="bg1"/>
              </a:solidFill>
            </a:endParaRPr>
          </a:p>
        </p:txBody>
      </p:sp>
      <p:pic>
        <p:nvPicPr>
          <p:cNvPr id="3" name="그림 2" descr="실내, 선반이(가) 표시된 사진&#10;&#10;자동 생성된 설명">
            <a:extLst>
              <a:ext uri="{FF2B5EF4-FFF2-40B4-BE49-F238E27FC236}">
                <a16:creationId xmlns:a16="http://schemas.microsoft.com/office/drawing/2014/main" id="{2D09CFE3-7279-5B4A-3241-E17C9C78F9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00" y="1012964"/>
            <a:ext cx="3495238" cy="1980952"/>
          </a:xfrm>
          <a:prstGeom prst="rect">
            <a:avLst/>
          </a:prstGeom>
        </p:spPr>
      </p:pic>
      <p:pic>
        <p:nvPicPr>
          <p:cNvPr id="6" name="그림 5" descr="텍스트이(가) 표시된 사진&#10;&#10;자동 생성된 설명">
            <a:extLst>
              <a:ext uri="{FF2B5EF4-FFF2-40B4-BE49-F238E27FC236}">
                <a16:creationId xmlns:a16="http://schemas.microsoft.com/office/drawing/2014/main" id="{2C09B8A8-8CEE-D863-6716-27D9A1FC1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84" y="5397571"/>
            <a:ext cx="5066667" cy="1142857"/>
          </a:xfrm>
          <a:prstGeom prst="rect">
            <a:avLst/>
          </a:prstGeom>
        </p:spPr>
      </p:pic>
      <p:pic>
        <p:nvPicPr>
          <p:cNvPr id="8" name="그림 7">
            <a:extLst>
              <a:ext uri="{FF2B5EF4-FFF2-40B4-BE49-F238E27FC236}">
                <a16:creationId xmlns:a16="http://schemas.microsoft.com/office/drawing/2014/main" id="{60A8875E-463A-DE6A-ED45-E1595AAD1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4712" y="1818982"/>
            <a:ext cx="2295238" cy="971429"/>
          </a:xfrm>
          <a:prstGeom prst="rect">
            <a:avLst/>
          </a:prstGeom>
        </p:spPr>
      </p:pic>
      <p:pic>
        <p:nvPicPr>
          <p:cNvPr id="10" name="그림 9">
            <a:extLst>
              <a:ext uri="{FF2B5EF4-FFF2-40B4-BE49-F238E27FC236}">
                <a16:creationId xmlns:a16="http://schemas.microsoft.com/office/drawing/2014/main" id="{5A5B24FE-43D8-1DBA-5D30-4F3F5E522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777" y="4635666"/>
            <a:ext cx="2647619" cy="1904762"/>
          </a:xfrm>
          <a:prstGeom prst="rect">
            <a:avLst/>
          </a:prstGeom>
        </p:spPr>
      </p:pic>
      <p:sp>
        <p:nvSpPr>
          <p:cNvPr id="11" name="직사각형 10">
            <a:extLst>
              <a:ext uri="{FF2B5EF4-FFF2-40B4-BE49-F238E27FC236}">
                <a16:creationId xmlns:a16="http://schemas.microsoft.com/office/drawing/2014/main" id="{D2A064F1-BA72-525C-1177-61D15B645FAE}"/>
              </a:ext>
            </a:extLst>
          </p:cNvPr>
          <p:cNvSpPr/>
          <p:nvPr/>
        </p:nvSpPr>
        <p:spPr>
          <a:xfrm>
            <a:off x="9308423" y="1012964"/>
            <a:ext cx="2647620"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헤드리스</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dirty="0">
                <a:solidFill>
                  <a:schemeClr val="bg1"/>
                </a:solidFill>
                <a:latin typeface="Open Sans" panose="020B0606030504020204" pitchFamily="34" charset="0"/>
              </a:rPr>
              <a:t>플레이어의 현재 머리와 교체 가능한 머리가 랜덤으로 </a:t>
            </a:r>
            <a:r>
              <a:rPr lang="ko-KR" altLang="en-US" dirty="0" err="1">
                <a:solidFill>
                  <a:schemeClr val="bg1"/>
                </a:solidFill>
                <a:latin typeface="Open Sans" panose="020B0606030504020204" pitchFamily="34" charset="0"/>
              </a:rPr>
              <a:t>스폰</a:t>
            </a:r>
            <a:r>
              <a:rPr lang="ko-KR" altLang="en-US" dirty="0">
                <a:solidFill>
                  <a:schemeClr val="bg1"/>
                </a:solidFill>
                <a:latin typeface="Open Sans" panose="020B0606030504020204" pitchFamily="34" charset="0"/>
              </a:rPr>
              <a:t> 된다 </a:t>
            </a:r>
            <a:endParaRPr lang="ko-KR" altLang="en-US" dirty="0">
              <a:solidFill>
                <a:schemeClr val="bg1"/>
              </a:solidFill>
            </a:endParaRPr>
          </a:p>
        </p:txBody>
      </p:sp>
      <p:sp>
        <p:nvSpPr>
          <p:cNvPr id="12" name="직사각형 11">
            <a:extLst>
              <a:ext uri="{FF2B5EF4-FFF2-40B4-BE49-F238E27FC236}">
                <a16:creationId xmlns:a16="http://schemas.microsoft.com/office/drawing/2014/main" id="{C93DC310-D7B4-71E1-F09A-46780C54FE0B}"/>
              </a:ext>
            </a:extLst>
          </p:cNvPr>
          <p:cNvSpPr/>
          <p:nvPr/>
        </p:nvSpPr>
        <p:spPr>
          <a:xfrm>
            <a:off x="398899" y="3273811"/>
            <a:ext cx="493305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dirty="0">
                <a:solidFill>
                  <a:srgbClr val="E0F0FF"/>
                </a:solidFill>
                <a:latin typeface="Open Sans" panose="020B0606030504020204" pitchFamily="34" charset="0"/>
              </a:rPr>
              <a:t>수집가</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4</a:t>
            </a:r>
            <a:r>
              <a:rPr lang="ko-KR" altLang="en-US" b="0" i="0" dirty="0">
                <a:solidFill>
                  <a:schemeClr val="bg1"/>
                </a:solidFill>
                <a:effectLst/>
                <a:latin typeface="Open Sans" panose="020B0606030504020204" pitchFamily="34" charset="0"/>
              </a:rPr>
              <a:t>개의 아이템을 판매한다</a:t>
            </a:r>
            <a:endParaRPr lang="en-US" altLang="ko-KR" b="0" i="0" dirty="0">
              <a:solidFill>
                <a:schemeClr val="bg1"/>
              </a:solidFill>
              <a:effectLst/>
              <a:latin typeface="Open Sans" panose="020B0606030504020204" pitchFamily="34" charset="0"/>
            </a:endParaRPr>
          </a:p>
          <a:p>
            <a:pPr algn="ctr"/>
            <a:r>
              <a:rPr lang="ko-KR" altLang="en-US" dirty="0">
                <a:solidFill>
                  <a:schemeClr val="bg1"/>
                </a:solidFill>
              </a:rPr>
              <a:t>골드를 지불하면 </a:t>
            </a:r>
            <a:r>
              <a:rPr lang="ko-KR" altLang="en-US" dirty="0" err="1">
                <a:solidFill>
                  <a:schemeClr val="bg1"/>
                </a:solidFill>
              </a:rPr>
              <a:t>리롤이</a:t>
            </a:r>
            <a:r>
              <a:rPr lang="ko-KR" altLang="en-US" dirty="0">
                <a:solidFill>
                  <a:schemeClr val="bg1"/>
                </a:solidFill>
              </a:rPr>
              <a:t> 가능하다</a:t>
            </a:r>
          </a:p>
        </p:txBody>
      </p:sp>
      <p:sp>
        <p:nvSpPr>
          <p:cNvPr id="13" name="직사각형 12">
            <a:extLst>
              <a:ext uri="{FF2B5EF4-FFF2-40B4-BE49-F238E27FC236}">
                <a16:creationId xmlns:a16="http://schemas.microsoft.com/office/drawing/2014/main" id="{63432ECF-2500-4436-B3E9-CFCCFBE2C0AF}"/>
              </a:ext>
            </a:extLst>
          </p:cNvPr>
          <p:cNvSpPr/>
          <p:nvPr/>
        </p:nvSpPr>
        <p:spPr>
          <a:xfrm>
            <a:off x="9308421" y="4067591"/>
            <a:ext cx="2647621" cy="24091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a:solidFill>
                  <a:srgbClr val="E0F0FF"/>
                </a:solidFill>
                <a:effectLst/>
                <a:latin typeface="Open Sans" panose="020B0606030504020204" pitchFamily="34" charset="0"/>
              </a:rPr>
              <a:t>정수 장인</a:t>
            </a:r>
            <a:endParaRPr lang="en-US" altLang="ko-KR" b="1" i="0" dirty="0">
              <a:solidFill>
                <a:srgbClr val="E0F0FF"/>
              </a:solidFill>
              <a:effectLst/>
              <a:latin typeface="Open Sans" panose="020B0606030504020204" pitchFamily="34" charset="0"/>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랜덤으로 </a:t>
            </a:r>
            <a:r>
              <a:rPr lang="en-US" altLang="ko-KR" b="0" i="0" dirty="0">
                <a:solidFill>
                  <a:schemeClr val="bg1"/>
                </a:solidFill>
                <a:effectLst/>
                <a:latin typeface="Open Sans" panose="020B0606030504020204" pitchFamily="34" charset="0"/>
              </a:rPr>
              <a:t>1</a:t>
            </a:r>
            <a:r>
              <a:rPr lang="ko-KR" altLang="en-US" b="0" i="0" dirty="0">
                <a:solidFill>
                  <a:schemeClr val="bg1"/>
                </a:solidFill>
                <a:effectLst/>
                <a:latin typeface="Open Sans" panose="020B0606030504020204" pitchFamily="34" charset="0"/>
              </a:rPr>
              <a:t>개의 정수를 판매한다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121297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Tree>
    <p:extLst>
      <p:ext uri="{BB962C8B-B14F-4D97-AF65-F5344CB8AC3E}">
        <p14:creationId xmlns:p14="http://schemas.microsoft.com/office/powerpoint/2010/main" val="2972437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3310913" y="772162"/>
            <a:ext cx="2055224" cy="24725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600" dirty="0"/>
              <a:t>견습 용사</a:t>
            </a:r>
            <a:endParaRPr lang="en-US" altLang="ko-KR" sz="1600"/>
          </a:p>
          <a:p>
            <a:pPr algn="ctr"/>
            <a:endParaRPr lang="en-US" altLang="ko-KR" sz="1600" dirty="0"/>
          </a:p>
          <a:p>
            <a:pPr algn="ctr"/>
            <a:r>
              <a:rPr lang="ko-KR" altLang="en-US" sz="1600" dirty="0"/>
              <a:t>설명 </a:t>
            </a:r>
            <a:r>
              <a:rPr lang="en-US" altLang="ko-KR" sz="1600" dirty="0"/>
              <a:t>: </a:t>
            </a:r>
            <a:r>
              <a:rPr lang="ko-KR" altLang="en-US" sz="1600" dirty="0"/>
              <a:t>조화의 숲 중간보스로 총 </a:t>
            </a:r>
            <a:r>
              <a:rPr lang="en-US" altLang="ko-KR" sz="1600" dirty="0"/>
              <a:t>6</a:t>
            </a:r>
            <a:r>
              <a:rPr lang="ko-KR" altLang="en-US" sz="1600" dirty="0"/>
              <a:t>가지 패턴이 존재한다 </a:t>
            </a:r>
          </a:p>
        </p:txBody>
      </p:sp>
      <p:sp>
        <p:nvSpPr>
          <p:cNvPr id="15" name="직사각형 14">
            <a:extLst>
              <a:ext uri="{FF2B5EF4-FFF2-40B4-BE49-F238E27FC236}">
                <a16:creationId xmlns:a16="http://schemas.microsoft.com/office/drawing/2014/main" id="{D0CD5593-0AF8-CEEC-34F9-CF0B1513A1F4}"/>
              </a:ext>
            </a:extLst>
          </p:cNvPr>
          <p:cNvSpPr/>
          <p:nvPr/>
        </p:nvSpPr>
        <p:spPr>
          <a:xfrm>
            <a:off x="1894848" y="3459740"/>
            <a:ext cx="202231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1</a:t>
            </a:r>
          </a:p>
          <a:p>
            <a:pPr algn="ctr"/>
            <a:endParaRPr lang="en-US" altLang="ko-KR" sz="1400" dirty="0"/>
          </a:p>
          <a:p>
            <a:pPr algn="ctr"/>
            <a:r>
              <a:rPr lang="ko-KR" altLang="en-US" sz="1400" dirty="0"/>
              <a:t>검을 전방으로 </a:t>
            </a:r>
            <a:r>
              <a:rPr lang="en-US" altLang="ko-KR" sz="1400" dirty="0"/>
              <a:t>3</a:t>
            </a:r>
            <a:r>
              <a:rPr lang="ko-KR" altLang="en-US" sz="1400" dirty="0"/>
              <a:t>회 휘두른다</a:t>
            </a:r>
          </a:p>
        </p:txBody>
      </p:sp>
      <p:sp>
        <p:nvSpPr>
          <p:cNvPr id="2" name="직사각형 1">
            <a:extLst>
              <a:ext uri="{FF2B5EF4-FFF2-40B4-BE49-F238E27FC236}">
                <a16:creationId xmlns:a16="http://schemas.microsoft.com/office/drawing/2014/main" id="{96E41CC5-124C-2E2E-288A-4F889DECB046}"/>
              </a:ext>
            </a:extLst>
          </p:cNvPr>
          <p:cNvSpPr/>
          <p:nvPr/>
        </p:nvSpPr>
        <p:spPr>
          <a:xfrm>
            <a:off x="6835016" y="773631"/>
            <a:ext cx="4433875" cy="1198512"/>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검을 치켜들다가 검을 휘두르며 큰 다단 히트 공격을 하는 검기를 발사한다 기를 모으는 도중 일정 이상의 피해를 가할 경우 그로기</a:t>
            </a:r>
          </a:p>
        </p:txBody>
      </p:sp>
      <p:sp>
        <p:nvSpPr>
          <p:cNvPr id="3" name="직사각형 2">
            <a:extLst>
              <a:ext uri="{FF2B5EF4-FFF2-40B4-BE49-F238E27FC236}">
                <a16:creationId xmlns:a16="http://schemas.microsoft.com/office/drawing/2014/main" id="{44EE980A-F118-91E3-B42E-068F6AE359A3}"/>
              </a:ext>
            </a:extLst>
          </p:cNvPr>
          <p:cNvSpPr/>
          <p:nvPr/>
        </p:nvSpPr>
        <p:spPr>
          <a:xfrm>
            <a:off x="5569006" y="3449369"/>
            <a:ext cx="1817409"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2</a:t>
            </a:r>
          </a:p>
          <a:p>
            <a:pPr algn="ctr"/>
            <a:endParaRPr lang="en-US" altLang="ko-KR" sz="1400" dirty="0"/>
          </a:p>
          <a:p>
            <a:pPr algn="ctr"/>
            <a:r>
              <a:rPr lang="ko-KR" altLang="en-US" sz="1400" dirty="0"/>
              <a:t>에너지볼을 발사한다 유도기능이 있다</a:t>
            </a:r>
          </a:p>
        </p:txBody>
      </p:sp>
      <p:sp>
        <p:nvSpPr>
          <p:cNvPr id="7" name="직사각형 6">
            <a:extLst>
              <a:ext uri="{FF2B5EF4-FFF2-40B4-BE49-F238E27FC236}">
                <a16:creationId xmlns:a16="http://schemas.microsoft.com/office/drawing/2014/main" id="{964CFDFC-C850-BF6A-7F8B-245BE7EB7751}"/>
              </a:ext>
            </a:extLst>
          </p:cNvPr>
          <p:cNvSpPr/>
          <p:nvPr/>
        </p:nvSpPr>
        <p:spPr>
          <a:xfrm>
            <a:off x="9326880" y="3459082"/>
            <a:ext cx="1942011"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 </a:t>
            </a:r>
            <a:r>
              <a:rPr lang="en-US" altLang="ko-KR" sz="1400" dirty="0"/>
              <a:t>3</a:t>
            </a:r>
          </a:p>
          <a:p>
            <a:pPr algn="ctr"/>
            <a:endParaRPr lang="en-US" altLang="ko-KR" sz="1400" dirty="0"/>
          </a:p>
          <a:p>
            <a:pPr algn="ctr"/>
            <a:r>
              <a:rPr lang="ko-KR" altLang="en-US" sz="1400" dirty="0"/>
              <a:t>검을 치켜들고 잠시 후 기폭발을 일으킨다</a:t>
            </a:r>
            <a:r>
              <a:rPr lang="en-US" altLang="ko-KR" sz="1400" dirty="0"/>
              <a:t>.</a:t>
            </a:r>
            <a:endParaRPr lang="ko-KR" altLang="en-US" sz="1400" dirty="0"/>
          </a:p>
        </p:txBody>
      </p:sp>
      <p:pic>
        <p:nvPicPr>
          <p:cNvPr id="10" name="그림 9">
            <a:extLst>
              <a:ext uri="{FF2B5EF4-FFF2-40B4-BE49-F238E27FC236}">
                <a16:creationId xmlns:a16="http://schemas.microsoft.com/office/drawing/2014/main" id="{EF9BF2A2-4A6D-E675-7B57-C1FD876C4CD5}"/>
              </a:ext>
            </a:extLst>
          </p:cNvPr>
          <p:cNvPicPr>
            <a:picLocks noChangeAspect="1"/>
          </p:cNvPicPr>
          <p:nvPr/>
        </p:nvPicPr>
        <p:blipFill>
          <a:blip r:embed="rId2"/>
          <a:stretch>
            <a:fillRect/>
          </a:stretch>
        </p:blipFill>
        <p:spPr>
          <a:xfrm>
            <a:off x="4167218" y="3457851"/>
            <a:ext cx="1401788" cy="1395328"/>
          </a:xfrm>
          <a:prstGeom prst="rect">
            <a:avLst/>
          </a:prstGeom>
        </p:spPr>
      </p:pic>
      <p:pic>
        <p:nvPicPr>
          <p:cNvPr id="12" name="그림 11">
            <a:extLst>
              <a:ext uri="{FF2B5EF4-FFF2-40B4-BE49-F238E27FC236}">
                <a16:creationId xmlns:a16="http://schemas.microsoft.com/office/drawing/2014/main" id="{DA31A2C6-1349-F3E4-D8F2-9FB56BBE9F1D}"/>
              </a:ext>
            </a:extLst>
          </p:cNvPr>
          <p:cNvPicPr>
            <a:picLocks noChangeAspect="1"/>
          </p:cNvPicPr>
          <p:nvPr/>
        </p:nvPicPr>
        <p:blipFill>
          <a:blip r:embed="rId3"/>
          <a:stretch>
            <a:fillRect/>
          </a:stretch>
        </p:blipFill>
        <p:spPr>
          <a:xfrm>
            <a:off x="7772246" y="3457850"/>
            <a:ext cx="1554634" cy="1394671"/>
          </a:xfrm>
          <a:prstGeom prst="rect">
            <a:avLst/>
          </a:prstGeom>
        </p:spPr>
      </p:pic>
      <p:pic>
        <p:nvPicPr>
          <p:cNvPr id="14" name="그림 13">
            <a:extLst>
              <a:ext uri="{FF2B5EF4-FFF2-40B4-BE49-F238E27FC236}">
                <a16:creationId xmlns:a16="http://schemas.microsoft.com/office/drawing/2014/main" id="{DCC32E93-400F-7EE6-FFE9-7EF1C5C7112C}"/>
              </a:ext>
            </a:extLst>
          </p:cNvPr>
          <p:cNvPicPr>
            <a:picLocks noChangeAspect="1"/>
          </p:cNvPicPr>
          <p:nvPr/>
        </p:nvPicPr>
        <p:blipFill>
          <a:blip r:embed="rId4"/>
          <a:stretch>
            <a:fillRect/>
          </a:stretch>
        </p:blipFill>
        <p:spPr>
          <a:xfrm>
            <a:off x="399214" y="3459740"/>
            <a:ext cx="1495634" cy="1413784"/>
          </a:xfrm>
          <a:prstGeom prst="rect">
            <a:avLst/>
          </a:prstGeom>
        </p:spPr>
      </p:pic>
      <p:pic>
        <p:nvPicPr>
          <p:cNvPr id="18" name="그림 17">
            <a:extLst>
              <a:ext uri="{FF2B5EF4-FFF2-40B4-BE49-F238E27FC236}">
                <a16:creationId xmlns:a16="http://schemas.microsoft.com/office/drawing/2014/main" id="{260C82E5-159A-60F8-FF44-B7E0191C6359}"/>
              </a:ext>
            </a:extLst>
          </p:cNvPr>
          <p:cNvPicPr>
            <a:picLocks noChangeAspect="1"/>
          </p:cNvPicPr>
          <p:nvPr/>
        </p:nvPicPr>
        <p:blipFill>
          <a:blip r:embed="rId5"/>
          <a:stretch>
            <a:fillRect/>
          </a:stretch>
        </p:blipFill>
        <p:spPr>
          <a:xfrm>
            <a:off x="5569007" y="772162"/>
            <a:ext cx="1266009" cy="1208463"/>
          </a:xfrm>
          <a:prstGeom prst="rect">
            <a:avLst/>
          </a:prstGeom>
        </p:spPr>
      </p:pic>
      <p:pic>
        <p:nvPicPr>
          <p:cNvPr id="20" name="그림 19">
            <a:extLst>
              <a:ext uri="{FF2B5EF4-FFF2-40B4-BE49-F238E27FC236}">
                <a16:creationId xmlns:a16="http://schemas.microsoft.com/office/drawing/2014/main" id="{647FDF16-8926-0388-25AD-C01429A05625}"/>
              </a:ext>
            </a:extLst>
          </p:cNvPr>
          <p:cNvPicPr>
            <a:picLocks noChangeAspect="1"/>
          </p:cNvPicPr>
          <p:nvPr/>
        </p:nvPicPr>
        <p:blipFill>
          <a:blip r:embed="rId6"/>
          <a:stretch>
            <a:fillRect/>
          </a:stretch>
        </p:blipFill>
        <p:spPr>
          <a:xfrm>
            <a:off x="5569007" y="2074723"/>
            <a:ext cx="1188844" cy="1163683"/>
          </a:xfrm>
          <a:prstGeom prst="rect">
            <a:avLst/>
          </a:prstGeom>
        </p:spPr>
      </p:pic>
      <p:sp>
        <p:nvSpPr>
          <p:cNvPr id="22" name="직사각형 21">
            <a:extLst>
              <a:ext uri="{FF2B5EF4-FFF2-40B4-BE49-F238E27FC236}">
                <a16:creationId xmlns:a16="http://schemas.microsoft.com/office/drawing/2014/main" id="{56D8BC7B-9C50-DA7A-406C-AADD5E20912C}"/>
              </a:ext>
            </a:extLst>
          </p:cNvPr>
          <p:cNvSpPr/>
          <p:nvPr/>
        </p:nvSpPr>
        <p:spPr>
          <a:xfrm>
            <a:off x="8020904" y="2085673"/>
            <a:ext cx="3247987" cy="115273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백스탭</a:t>
            </a:r>
            <a:r>
              <a:rPr lang="ko-KR" altLang="en-US" sz="1400" dirty="0"/>
              <a:t> 후 공격</a:t>
            </a:r>
            <a:endParaRPr lang="en-US" altLang="ko-KR" sz="1400" dirty="0"/>
          </a:p>
          <a:p>
            <a:pPr algn="ctr"/>
            <a:endParaRPr lang="en-US" altLang="ko-KR" sz="1400" dirty="0"/>
          </a:p>
          <a:p>
            <a:pPr algn="ctr"/>
            <a:r>
              <a:rPr lang="ko-KR" altLang="en-US" sz="1400" dirty="0"/>
              <a:t>일정 데미지 이상 </a:t>
            </a:r>
            <a:r>
              <a:rPr lang="ko-KR" altLang="en-US" sz="1400" dirty="0" err="1"/>
              <a:t>피격시</a:t>
            </a:r>
            <a:r>
              <a:rPr lang="ko-KR" altLang="en-US" sz="1400" dirty="0"/>
              <a:t> </a:t>
            </a:r>
            <a:r>
              <a:rPr lang="ko-KR" altLang="en-US" sz="1400" dirty="0" err="1"/>
              <a:t>백스탭</a:t>
            </a:r>
            <a:r>
              <a:rPr lang="ko-KR" altLang="en-US" sz="1400" dirty="0"/>
              <a:t> 후 에너지볼을 발사</a:t>
            </a:r>
          </a:p>
        </p:txBody>
      </p:sp>
      <p:pic>
        <p:nvPicPr>
          <p:cNvPr id="24" name="그림 23">
            <a:extLst>
              <a:ext uri="{FF2B5EF4-FFF2-40B4-BE49-F238E27FC236}">
                <a16:creationId xmlns:a16="http://schemas.microsoft.com/office/drawing/2014/main" id="{B1E3900E-E8D2-F519-588E-94A74113D8D1}"/>
              </a:ext>
            </a:extLst>
          </p:cNvPr>
          <p:cNvPicPr>
            <a:picLocks noChangeAspect="1"/>
          </p:cNvPicPr>
          <p:nvPr/>
        </p:nvPicPr>
        <p:blipFill>
          <a:blip r:embed="rId7"/>
          <a:stretch>
            <a:fillRect/>
          </a:stretch>
        </p:blipFill>
        <p:spPr>
          <a:xfrm>
            <a:off x="6757851" y="2085673"/>
            <a:ext cx="1267369" cy="1152733"/>
          </a:xfrm>
          <a:prstGeom prst="rect">
            <a:avLst/>
          </a:prstGeom>
        </p:spPr>
      </p:pic>
      <p:pic>
        <p:nvPicPr>
          <p:cNvPr id="26" name="그림 25">
            <a:extLst>
              <a:ext uri="{FF2B5EF4-FFF2-40B4-BE49-F238E27FC236}">
                <a16:creationId xmlns:a16="http://schemas.microsoft.com/office/drawing/2014/main" id="{F9520ACC-5072-2AB5-C9ED-890B048071E9}"/>
              </a:ext>
            </a:extLst>
          </p:cNvPr>
          <p:cNvPicPr>
            <a:picLocks noChangeAspect="1"/>
          </p:cNvPicPr>
          <p:nvPr/>
        </p:nvPicPr>
        <p:blipFill>
          <a:blip r:embed="rId8"/>
          <a:stretch>
            <a:fillRect/>
          </a:stretch>
        </p:blipFill>
        <p:spPr>
          <a:xfrm>
            <a:off x="390141" y="773569"/>
            <a:ext cx="2920772" cy="2480015"/>
          </a:xfrm>
          <a:prstGeom prst="rect">
            <a:avLst/>
          </a:prstGeom>
        </p:spPr>
      </p:pic>
      <p:pic>
        <p:nvPicPr>
          <p:cNvPr id="28" name="그림 27">
            <a:extLst>
              <a:ext uri="{FF2B5EF4-FFF2-40B4-BE49-F238E27FC236}">
                <a16:creationId xmlns:a16="http://schemas.microsoft.com/office/drawing/2014/main" id="{F81E73FA-4FB0-4B68-DB6F-FF4441B7971A}"/>
              </a:ext>
            </a:extLst>
          </p:cNvPr>
          <p:cNvPicPr>
            <a:picLocks noChangeAspect="1"/>
          </p:cNvPicPr>
          <p:nvPr/>
        </p:nvPicPr>
        <p:blipFill>
          <a:blip r:embed="rId9"/>
          <a:stretch>
            <a:fillRect/>
          </a:stretch>
        </p:blipFill>
        <p:spPr>
          <a:xfrm>
            <a:off x="398900" y="5329227"/>
            <a:ext cx="1086411" cy="1307844"/>
          </a:xfrm>
          <a:prstGeom prst="rect">
            <a:avLst/>
          </a:prstGeom>
        </p:spPr>
      </p:pic>
      <p:sp>
        <p:nvSpPr>
          <p:cNvPr id="29" name="직사각형 28">
            <a:extLst>
              <a:ext uri="{FF2B5EF4-FFF2-40B4-BE49-F238E27FC236}">
                <a16:creationId xmlns:a16="http://schemas.microsoft.com/office/drawing/2014/main" id="{C4477279-0C5B-3BA4-6F9B-FCB0FFEC6F9B}"/>
              </a:ext>
            </a:extLst>
          </p:cNvPr>
          <p:cNvSpPr/>
          <p:nvPr/>
        </p:nvSpPr>
        <p:spPr>
          <a:xfrm>
            <a:off x="1480941" y="5329227"/>
            <a:ext cx="2436225" cy="1320557"/>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회복</a:t>
            </a:r>
            <a:endParaRPr lang="en-US" altLang="ko-KR" sz="1400" dirty="0"/>
          </a:p>
          <a:p>
            <a:pPr algn="ctr"/>
            <a:endParaRPr lang="en-US" altLang="ko-KR" sz="1400" dirty="0"/>
          </a:p>
          <a:p>
            <a:pPr algn="ctr"/>
            <a:r>
              <a:rPr lang="ko-KR" altLang="en-US" sz="1400" dirty="0" err="1"/>
              <a:t>포션을</a:t>
            </a:r>
            <a:r>
              <a:rPr lang="ko-KR" altLang="en-US" sz="1400" dirty="0"/>
              <a:t> 마셔 체력을 회복한다</a:t>
            </a:r>
          </a:p>
        </p:txBody>
      </p:sp>
    </p:spTree>
    <p:extLst>
      <p:ext uri="{BB962C8B-B14F-4D97-AF65-F5344CB8AC3E}">
        <p14:creationId xmlns:p14="http://schemas.microsoft.com/office/powerpoint/2010/main" val="1322554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4663739" y="853029"/>
            <a:ext cx="2503416"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위그드라실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조화의 숲 </a:t>
            </a:r>
            <a:r>
              <a:rPr lang="ko-KR" altLang="en-US" dirty="0" err="1"/>
              <a:t>메인보스로</a:t>
            </a:r>
            <a:r>
              <a:rPr lang="ko-KR" altLang="en-US" dirty="0"/>
              <a:t> 총 </a:t>
            </a:r>
            <a:r>
              <a:rPr lang="en-US" altLang="ko-KR" dirty="0"/>
              <a:t>2</a:t>
            </a:r>
            <a:r>
              <a:rPr lang="ko-KR" altLang="en-US" dirty="0" err="1"/>
              <a:t>페이즈가</a:t>
            </a:r>
            <a:r>
              <a:rPr lang="ko-KR" altLang="en-US" dirty="0"/>
              <a:t> 존재한다</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5D7DF11-2AFA-AEFE-CA75-CBE52EE6BB6E}"/>
              </a:ext>
            </a:extLst>
          </p:cNvPr>
          <p:cNvPicPr>
            <a:picLocks noChangeAspect="1"/>
          </p:cNvPicPr>
          <p:nvPr/>
        </p:nvPicPr>
        <p:blipFill>
          <a:blip r:embed="rId2"/>
          <a:stretch>
            <a:fillRect/>
          </a:stretch>
        </p:blipFill>
        <p:spPr>
          <a:xfrm>
            <a:off x="398900" y="853029"/>
            <a:ext cx="4262582" cy="2829119"/>
          </a:xfrm>
          <a:prstGeom prst="rect">
            <a:avLst/>
          </a:prstGeom>
        </p:spPr>
      </p:pic>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337887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조화의 숲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4663739" y="853029"/>
            <a:ext cx="2503416"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위그드라실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조화의 숲 </a:t>
            </a:r>
            <a:r>
              <a:rPr lang="ko-KR" altLang="en-US" dirty="0" err="1"/>
              <a:t>메인보스로</a:t>
            </a:r>
            <a:r>
              <a:rPr lang="ko-KR" altLang="en-US" dirty="0"/>
              <a:t> 총 </a:t>
            </a:r>
            <a:r>
              <a:rPr lang="en-US" altLang="ko-KR" dirty="0"/>
              <a:t>2</a:t>
            </a:r>
            <a:r>
              <a:rPr lang="ko-KR" altLang="en-US" dirty="0" err="1"/>
              <a:t>페이즈가</a:t>
            </a:r>
            <a:r>
              <a:rPr lang="ko-KR" altLang="en-US" dirty="0"/>
              <a:t> 존재한다</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5D7DF11-2AFA-AEFE-CA75-CBE52EE6BB6E}"/>
              </a:ext>
            </a:extLst>
          </p:cNvPr>
          <p:cNvPicPr>
            <a:picLocks noChangeAspect="1"/>
          </p:cNvPicPr>
          <p:nvPr/>
        </p:nvPicPr>
        <p:blipFill>
          <a:blip r:embed="rId2"/>
          <a:stretch>
            <a:fillRect/>
          </a:stretch>
        </p:blipFill>
        <p:spPr>
          <a:xfrm>
            <a:off x="398900" y="853029"/>
            <a:ext cx="4262582" cy="2829119"/>
          </a:xfrm>
          <a:prstGeom prst="rect">
            <a:avLst/>
          </a:prstGeom>
        </p:spPr>
      </p:pic>
      <p:sp>
        <p:nvSpPr>
          <p:cNvPr id="3" name="TextBox 2">
            <a:extLst>
              <a:ext uri="{FF2B5EF4-FFF2-40B4-BE49-F238E27FC236}">
                <a16:creationId xmlns:a16="http://schemas.microsoft.com/office/drawing/2014/main" id="{35C768A6-3617-132B-993A-A00E0F76B7B1}"/>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710190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프리뷰</a:t>
            </a:r>
          </a:p>
        </p:txBody>
      </p:sp>
      <p:pic>
        <p:nvPicPr>
          <p:cNvPr id="3" name="그림 2">
            <a:extLst>
              <a:ext uri="{FF2B5EF4-FFF2-40B4-BE49-F238E27FC236}">
                <a16:creationId xmlns:a16="http://schemas.microsoft.com/office/drawing/2014/main" id="{3705F805-CB93-2F2C-C958-0894A2DBED4D}"/>
              </a:ext>
            </a:extLst>
          </p:cNvPr>
          <p:cNvPicPr>
            <a:picLocks noChangeAspect="1"/>
          </p:cNvPicPr>
          <p:nvPr/>
        </p:nvPicPr>
        <p:blipFill>
          <a:blip r:embed="rId2"/>
          <a:stretch>
            <a:fillRect/>
          </a:stretch>
        </p:blipFill>
        <p:spPr>
          <a:xfrm>
            <a:off x="398900" y="3823406"/>
            <a:ext cx="4917818" cy="2747677"/>
          </a:xfrm>
          <a:prstGeom prst="rect">
            <a:avLst/>
          </a:prstGeom>
        </p:spPr>
      </p:pic>
      <p:pic>
        <p:nvPicPr>
          <p:cNvPr id="6" name="그림 5">
            <a:extLst>
              <a:ext uri="{FF2B5EF4-FFF2-40B4-BE49-F238E27FC236}">
                <a16:creationId xmlns:a16="http://schemas.microsoft.com/office/drawing/2014/main" id="{76EF46EC-5079-F6D6-D2FE-D93C2C39F7EE}"/>
              </a:ext>
            </a:extLst>
          </p:cNvPr>
          <p:cNvPicPr>
            <a:picLocks noChangeAspect="1"/>
          </p:cNvPicPr>
          <p:nvPr/>
        </p:nvPicPr>
        <p:blipFill>
          <a:blip r:embed="rId3"/>
          <a:stretch>
            <a:fillRect/>
          </a:stretch>
        </p:blipFill>
        <p:spPr>
          <a:xfrm>
            <a:off x="6690511" y="2002559"/>
            <a:ext cx="5371560" cy="2991649"/>
          </a:xfrm>
          <a:prstGeom prst="rect">
            <a:avLst/>
          </a:prstGeom>
        </p:spPr>
      </p:pic>
      <p:pic>
        <p:nvPicPr>
          <p:cNvPr id="8" name="그림 7">
            <a:extLst>
              <a:ext uri="{FF2B5EF4-FFF2-40B4-BE49-F238E27FC236}">
                <a16:creationId xmlns:a16="http://schemas.microsoft.com/office/drawing/2014/main" id="{4EFBC2FF-35C0-74E1-0B19-11AD69156609}"/>
              </a:ext>
            </a:extLst>
          </p:cNvPr>
          <p:cNvPicPr>
            <a:picLocks noChangeAspect="1"/>
          </p:cNvPicPr>
          <p:nvPr/>
        </p:nvPicPr>
        <p:blipFill>
          <a:blip r:embed="rId4"/>
          <a:stretch>
            <a:fillRect/>
          </a:stretch>
        </p:blipFill>
        <p:spPr>
          <a:xfrm>
            <a:off x="398900" y="833651"/>
            <a:ext cx="4917818" cy="2746364"/>
          </a:xfrm>
          <a:prstGeom prst="rect">
            <a:avLst/>
          </a:prstGeom>
        </p:spPr>
      </p:pic>
      <p:cxnSp>
        <p:nvCxnSpPr>
          <p:cNvPr id="9" name="직선 화살표 연결선 8">
            <a:extLst>
              <a:ext uri="{FF2B5EF4-FFF2-40B4-BE49-F238E27FC236}">
                <a16:creationId xmlns:a16="http://schemas.microsoft.com/office/drawing/2014/main" id="{63634952-97E5-A3A1-9351-065A240D9F81}"/>
              </a:ext>
            </a:extLst>
          </p:cNvPr>
          <p:cNvCxnSpPr>
            <a:cxnSpLocks/>
          </p:cNvCxnSpPr>
          <p:nvPr/>
        </p:nvCxnSpPr>
        <p:spPr>
          <a:xfrm>
            <a:off x="5577155" y="2576271"/>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68078BB8-EFA8-3313-3491-AF89BA5BFAB1}"/>
              </a:ext>
            </a:extLst>
          </p:cNvPr>
          <p:cNvCxnSpPr>
            <a:cxnSpLocks/>
          </p:cNvCxnSpPr>
          <p:nvPr/>
        </p:nvCxnSpPr>
        <p:spPr>
          <a:xfrm flipH="1">
            <a:off x="5577155" y="4319437"/>
            <a:ext cx="77004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933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타이틀</a:t>
            </a:r>
          </a:p>
        </p:txBody>
      </p:sp>
      <p:pic>
        <p:nvPicPr>
          <p:cNvPr id="5" name="그림 4">
            <a:extLst>
              <a:ext uri="{FF2B5EF4-FFF2-40B4-BE49-F238E27FC236}">
                <a16:creationId xmlns:a16="http://schemas.microsoft.com/office/drawing/2014/main" id="{5509A78D-6B83-7634-0845-8908ED3416B4}"/>
              </a:ext>
            </a:extLst>
          </p:cNvPr>
          <p:cNvPicPr>
            <a:picLocks noChangeAspect="1"/>
          </p:cNvPicPr>
          <p:nvPr/>
        </p:nvPicPr>
        <p:blipFill>
          <a:blip r:embed="rId2"/>
          <a:stretch>
            <a:fillRect/>
          </a:stretch>
        </p:blipFill>
        <p:spPr>
          <a:xfrm>
            <a:off x="398900" y="858235"/>
            <a:ext cx="4663108" cy="2667362"/>
          </a:xfrm>
          <a:prstGeom prst="rect">
            <a:avLst/>
          </a:prstGeom>
        </p:spPr>
      </p:pic>
      <p:sp>
        <p:nvSpPr>
          <p:cNvPr id="6" name="직사각형 5">
            <a:extLst>
              <a:ext uri="{FF2B5EF4-FFF2-40B4-BE49-F238E27FC236}">
                <a16:creationId xmlns:a16="http://schemas.microsoft.com/office/drawing/2014/main" id="{6708A745-C4AD-030A-26A8-F20D0625359D}"/>
              </a:ext>
            </a:extLst>
          </p:cNvPr>
          <p:cNvSpPr/>
          <p:nvPr/>
        </p:nvSpPr>
        <p:spPr>
          <a:xfrm>
            <a:off x="5136596" y="858235"/>
            <a:ext cx="6719919" cy="26673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프로그램 </a:t>
            </a:r>
            <a:r>
              <a:rPr lang="ko-KR" altLang="en-US" dirty="0" err="1"/>
              <a:t>실행시</a:t>
            </a:r>
            <a:r>
              <a:rPr lang="ko-KR" altLang="en-US" dirty="0"/>
              <a:t> 메인 로고가 표시되고 메인 타이틀 이미지로</a:t>
            </a:r>
            <a:endParaRPr lang="en-US" altLang="ko-KR" dirty="0"/>
          </a:p>
          <a:p>
            <a:pPr algn="ctr"/>
            <a:r>
              <a:rPr lang="ko-KR" altLang="en-US" dirty="0"/>
              <a:t>넘어간다 키를 </a:t>
            </a:r>
            <a:r>
              <a:rPr lang="ko-KR" altLang="en-US" dirty="0" err="1"/>
              <a:t>누를경우</a:t>
            </a:r>
            <a:r>
              <a:rPr lang="ko-KR" altLang="en-US" dirty="0"/>
              <a:t> 게임 시작 오프닝이 진행 된다</a:t>
            </a:r>
          </a:p>
        </p:txBody>
      </p:sp>
      <p:pic>
        <p:nvPicPr>
          <p:cNvPr id="8" name="그림 7">
            <a:extLst>
              <a:ext uri="{FF2B5EF4-FFF2-40B4-BE49-F238E27FC236}">
                <a16:creationId xmlns:a16="http://schemas.microsoft.com/office/drawing/2014/main" id="{1EEA1036-0EC2-0F98-7E83-137744662928}"/>
              </a:ext>
            </a:extLst>
          </p:cNvPr>
          <p:cNvPicPr>
            <a:picLocks noChangeAspect="1"/>
          </p:cNvPicPr>
          <p:nvPr/>
        </p:nvPicPr>
        <p:blipFill>
          <a:blip r:embed="rId3"/>
          <a:stretch>
            <a:fillRect/>
          </a:stretch>
        </p:blipFill>
        <p:spPr>
          <a:xfrm>
            <a:off x="7193407" y="3805418"/>
            <a:ext cx="4663108" cy="2622998"/>
          </a:xfrm>
          <a:prstGeom prst="rect">
            <a:avLst/>
          </a:prstGeom>
        </p:spPr>
      </p:pic>
      <p:sp>
        <p:nvSpPr>
          <p:cNvPr id="9" name="직사각형 8">
            <a:extLst>
              <a:ext uri="{FF2B5EF4-FFF2-40B4-BE49-F238E27FC236}">
                <a16:creationId xmlns:a16="http://schemas.microsoft.com/office/drawing/2014/main" id="{611138E5-04C0-CE39-C5FA-E003D50DF970}"/>
              </a:ext>
            </a:extLst>
          </p:cNvPr>
          <p:cNvSpPr/>
          <p:nvPr/>
        </p:nvSpPr>
        <p:spPr>
          <a:xfrm>
            <a:off x="398900" y="3805418"/>
            <a:ext cx="6695371" cy="2622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튜토리얼겸</a:t>
            </a:r>
            <a:r>
              <a:rPr lang="ko-KR" altLang="en-US" dirty="0"/>
              <a:t> 기본 오프닝이 진행된다 간단한 키와 시스템 설명을</a:t>
            </a:r>
            <a:endParaRPr lang="en-US" altLang="ko-KR" dirty="0"/>
          </a:p>
          <a:p>
            <a:pPr algn="ctr"/>
            <a:r>
              <a:rPr lang="ko-KR" altLang="en-US" dirty="0"/>
              <a:t>진행한 뒤 튜토리얼 </a:t>
            </a:r>
            <a:r>
              <a:rPr lang="ko-KR" altLang="en-US" dirty="0" err="1"/>
              <a:t>중간보스인</a:t>
            </a:r>
            <a:r>
              <a:rPr lang="ko-KR" altLang="en-US" dirty="0"/>
              <a:t> </a:t>
            </a:r>
            <a:r>
              <a:rPr lang="ko-KR" altLang="en-US" dirty="0" err="1"/>
              <a:t>오우거를</a:t>
            </a:r>
            <a:r>
              <a:rPr lang="ko-KR" altLang="en-US" dirty="0"/>
              <a:t> 상대한다</a:t>
            </a:r>
            <a:r>
              <a:rPr lang="en-US" altLang="ko-KR" dirty="0"/>
              <a:t>,</a:t>
            </a:r>
          </a:p>
          <a:p>
            <a:pPr algn="ctr"/>
            <a:r>
              <a:rPr lang="ko-KR" altLang="en-US" dirty="0" err="1"/>
              <a:t>오우거를</a:t>
            </a:r>
            <a:r>
              <a:rPr lang="ko-KR" altLang="en-US" dirty="0"/>
              <a:t> 해치울 경우 초대 용사가 날아와 전멸시키는 연출이 진행된다 그 후 대기실로 이동</a:t>
            </a:r>
          </a:p>
        </p:txBody>
      </p:sp>
    </p:spTree>
    <p:extLst>
      <p:ext uri="{BB962C8B-B14F-4D97-AF65-F5344CB8AC3E}">
        <p14:creationId xmlns:p14="http://schemas.microsoft.com/office/powerpoint/2010/main" val="66693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빛나는 신병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신병의 강화버전 체력이 높다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기사</a:t>
              </a:r>
              <a:endParaRPr lang="en-US" altLang="ko-KR" dirty="0"/>
            </a:p>
            <a:p>
              <a:pPr algn="ctr"/>
              <a:endParaRPr lang="en-US" altLang="ko-KR" dirty="0"/>
            </a:p>
            <a:p>
              <a:pPr algn="ctr"/>
              <a:r>
                <a:rPr lang="ko-KR" altLang="en-US" dirty="0"/>
                <a:t>설명 </a:t>
              </a:r>
              <a:r>
                <a:rPr lang="en-US" altLang="ko-KR" dirty="0"/>
                <a:t>: </a:t>
              </a:r>
              <a:r>
                <a:rPr lang="ko-KR" altLang="en-US" dirty="0" err="1"/>
                <a:t>스컬을</a:t>
              </a:r>
              <a:r>
                <a:rPr lang="ko-KR" altLang="en-US" dirty="0"/>
                <a:t> 인식한 순간 잠시 뒤 </a:t>
              </a:r>
              <a:r>
                <a:rPr lang="ko-KR" altLang="en-US" dirty="0" err="1"/>
                <a:t>스컬</a:t>
              </a:r>
              <a:r>
                <a:rPr lang="ko-KR" altLang="en-US" dirty="0"/>
                <a:t> 방향 쪽으로 방패로 틀어막는 능력이 있다</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창기사</a:t>
              </a:r>
              <a:endParaRPr lang="en-US" altLang="ko-KR" dirty="0"/>
            </a:p>
            <a:p>
              <a:pPr algn="ctr"/>
              <a:endParaRPr lang="en-US" altLang="ko-KR" dirty="0"/>
            </a:p>
            <a:p>
              <a:pPr algn="ctr"/>
              <a:r>
                <a:rPr lang="ko-KR" altLang="en-US" dirty="0"/>
                <a:t>설명 </a:t>
              </a:r>
              <a:r>
                <a:rPr lang="en-US" altLang="ko-KR" dirty="0"/>
                <a:t>: </a:t>
              </a:r>
              <a:r>
                <a:rPr lang="ko-KR" altLang="en-US" dirty="0" err="1"/>
                <a:t>스컬과</a:t>
              </a:r>
              <a:r>
                <a:rPr lang="ko-KR" altLang="en-US" dirty="0"/>
                <a:t> 거리가 있다면 </a:t>
              </a:r>
              <a:r>
                <a:rPr lang="ko-KR" altLang="en-US" dirty="0" err="1"/>
                <a:t>대쉬공격</a:t>
              </a:r>
              <a:r>
                <a:rPr lang="ko-KR" altLang="en-US" dirty="0"/>
                <a:t> 가까이 있다면 창을 휘둘러 전방</a:t>
              </a:r>
              <a:r>
                <a:rPr lang="en-US" altLang="ko-KR" dirty="0"/>
                <a:t>, </a:t>
              </a:r>
              <a:r>
                <a:rPr lang="ko-KR" altLang="en-US" dirty="0"/>
                <a:t>자신의 위쪽을 공격한다 공격 시 </a:t>
              </a:r>
              <a:r>
                <a:rPr lang="ko-KR" altLang="en-US" dirty="0" err="1"/>
                <a:t>슈퍼아머</a:t>
              </a:r>
              <a:endParaRPr lang="ko-KR" altLang="en-US" dirty="0"/>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궁수</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궁수의 강화버전 발사하는 화살이 </a:t>
              </a:r>
              <a:r>
                <a:rPr lang="en-US" altLang="ko-KR" dirty="0"/>
                <a:t>2</a:t>
              </a:r>
              <a:r>
                <a:rPr lang="ko-KR" altLang="en-US" dirty="0" err="1"/>
                <a:t>개가되며</a:t>
              </a:r>
              <a:r>
                <a:rPr lang="ko-KR" altLang="en-US" dirty="0"/>
                <a:t> </a:t>
              </a:r>
              <a:r>
                <a:rPr lang="ko-KR" altLang="en-US" dirty="0" err="1"/>
                <a:t>스컬이</a:t>
              </a:r>
              <a:r>
                <a:rPr lang="ko-KR" altLang="en-US" dirty="0"/>
                <a:t> </a:t>
              </a:r>
              <a:r>
                <a:rPr lang="ko-KR" altLang="en-US" dirty="0" err="1"/>
                <a:t>근접할경우</a:t>
              </a:r>
              <a:r>
                <a:rPr lang="ko-KR" altLang="en-US" dirty="0"/>
                <a:t> </a:t>
              </a:r>
              <a:r>
                <a:rPr lang="ko-KR" altLang="en-US" dirty="0" err="1"/>
                <a:t>백스탭을하며</a:t>
              </a:r>
              <a:r>
                <a:rPr lang="ko-KR" altLang="en-US" dirty="0"/>
                <a:t> 화살 </a:t>
              </a:r>
              <a:r>
                <a:rPr lang="en-US" altLang="ko-KR" dirty="0"/>
                <a:t>2</a:t>
              </a:r>
              <a:r>
                <a:rPr lang="ko-KR" altLang="en-US" dirty="0"/>
                <a:t>개발사 </a:t>
              </a:r>
              <a:r>
                <a:rPr lang="ko-KR" altLang="en-US" dirty="0" err="1"/>
                <a:t>슈퍼아머</a:t>
              </a:r>
              <a:endParaRPr lang="ko-KR" altLang="en-US" dirty="0"/>
            </a:p>
          </p:txBody>
        </p:sp>
      </p:grpSp>
    </p:spTree>
    <p:extLst>
      <p:ext uri="{BB962C8B-B14F-4D97-AF65-F5344CB8AC3E}">
        <p14:creationId xmlns:p14="http://schemas.microsoft.com/office/powerpoint/2010/main" val="3891798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a:t>
              </a:r>
              <a:r>
                <a:rPr lang="ko-KR" altLang="en-US" dirty="0" err="1"/>
                <a:t>중보병</a:t>
              </a:r>
              <a:endParaRPr lang="en-US" altLang="ko-KR" dirty="0"/>
            </a:p>
            <a:p>
              <a:pPr algn="ctr"/>
              <a:endParaRPr lang="en-US" altLang="ko-KR" dirty="0"/>
            </a:p>
            <a:p>
              <a:pPr algn="ctr"/>
              <a:r>
                <a:rPr lang="ko-KR" altLang="en-US" dirty="0"/>
                <a:t>설명 </a:t>
              </a:r>
              <a:r>
                <a:rPr lang="en-US" altLang="ko-KR" dirty="0"/>
                <a:t>: </a:t>
              </a:r>
              <a:r>
                <a:rPr lang="ko-KR" altLang="en-US" dirty="0" err="1"/>
                <a:t>칼레온</a:t>
              </a:r>
              <a:r>
                <a:rPr lang="ko-KR" altLang="en-US" dirty="0"/>
                <a:t> 중보병의 강화버전 체력이 늘어났으며 </a:t>
              </a:r>
              <a:r>
                <a:rPr lang="ko-KR" altLang="en-US" dirty="0" err="1"/>
                <a:t>대쉬거리</a:t>
              </a:r>
              <a:r>
                <a:rPr lang="ko-KR" altLang="en-US" dirty="0"/>
                <a:t> 상승 </a:t>
              </a:r>
              <a:r>
                <a:rPr lang="ko-KR" altLang="en-US" dirty="0" err="1"/>
                <a:t>공격시</a:t>
              </a:r>
              <a:r>
                <a:rPr lang="ko-KR" altLang="en-US" dirty="0"/>
                <a:t> 충격파가 연쇄적으로 나간다</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화염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얼음 마법사</a:t>
              </a:r>
              <a:endParaRPr lang="en-US" altLang="ko-KR" dirty="0"/>
            </a:p>
            <a:p>
              <a:pPr algn="ctr"/>
              <a:endParaRPr lang="en-US" altLang="ko-KR" dirty="0"/>
            </a:p>
            <a:p>
              <a:pPr algn="ctr"/>
              <a:r>
                <a:rPr lang="ko-KR" altLang="en-US" dirty="0"/>
                <a:t>설명 </a:t>
              </a:r>
              <a:r>
                <a:rPr lang="en-US" altLang="ko-KR" dirty="0"/>
                <a:t>: </a:t>
              </a:r>
              <a:r>
                <a:rPr lang="ko-KR" altLang="en-US" dirty="0"/>
                <a:t>조화의</a:t>
              </a:r>
              <a:r>
                <a:rPr lang="en-US" altLang="ko-KR" dirty="0"/>
                <a:t> </a:t>
              </a:r>
              <a:r>
                <a:rPr lang="ko-KR" altLang="en-US" dirty="0"/>
                <a:t>숲과 동일</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황금갈기</a:t>
              </a:r>
              <a:r>
                <a:rPr lang="ko-KR" altLang="en-US" dirty="0"/>
                <a:t> 마법사</a:t>
              </a:r>
              <a:endParaRPr lang="en-US" altLang="ko-KR" dirty="0"/>
            </a:p>
            <a:p>
              <a:pPr algn="ctr"/>
              <a:endParaRPr lang="en-US" altLang="ko-KR" dirty="0"/>
            </a:p>
            <a:p>
              <a:pPr algn="ctr"/>
              <a:r>
                <a:rPr lang="ko-KR" altLang="en-US" dirty="0"/>
                <a:t>설명 </a:t>
              </a:r>
              <a:r>
                <a:rPr lang="en-US" altLang="ko-KR" dirty="0"/>
                <a:t>: </a:t>
              </a:r>
              <a:r>
                <a:rPr lang="ko-KR" altLang="en-US" dirty="0"/>
                <a:t>순간이동을 하며 </a:t>
              </a:r>
              <a:r>
                <a:rPr lang="en-US" altLang="ko-KR" dirty="0"/>
                <a:t>2</a:t>
              </a:r>
              <a:r>
                <a:rPr lang="ko-KR" altLang="en-US" dirty="0" err="1"/>
                <a:t>초정도</a:t>
              </a:r>
              <a:r>
                <a:rPr lang="ko-KR" altLang="en-US" dirty="0"/>
                <a:t> 거대한 둥근 원모양의 빛 투사체를 만들어 </a:t>
              </a:r>
              <a:r>
                <a:rPr lang="ko-KR" altLang="en-US" dirty="0" err="1"/>
                <a:t>스컬에게</a:t>
              </a:r>
              <a:r>
                <a:rPr lang="ko-KR" altLang="en-US" dirty="0"/>
                <a:t> 발사</a:t>
              </a:r>
            </a:p>
          </p:txBody>
        </p:sp>
      </p:grpSp>
    </p:spTree>
    <p:extLst>
      <p:ext uri="{BB962C8B-B14F-4D97-AF65-F5344CB8AC3E}">
        <p14:creationId xmlns:p14="http://schemas.microsoft.com/office/powerpoint/2010/main" val="1634712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사제</a:t>
              </a:r>
              <a:endParaRPr lang="en-US" altLang="ko-KR" dirty="0"/>
            </a:p>
            <a:p>
              <a:pPr algn="ctr"/>
              <a:endParaRPr lang="en-US" altLang="ko-KR" dirty="0"/>
            </a:p>
            <a:p>
              <a:pPr algn="ctr"/>
              <a:r>
                <a:rPr lang="ko-KR" altLang="en-US" dirty="0"/>
                <a:t>설명 </a:t>
              </a:r>
              <a:r>
                <a:rPr lang="en-US" altLang="ko-KR" dirty="0"/>
                <a:t>: </a:t>
              </a:r>
              <a:r>
                <a:rPr lang="ko-KR" altLang="en-US" dirty="0"/>
                <a:t>주변의 적이나 자신에게 힐</a:t>
              </a:r>
            </a:p>
          </p:txBody>
        </p:sp>
      </p:grpSp>
      <p:grpSp>
        <p:nvGrpSpPr>
          <p:cNvPr id="12" name="그룹 11">
            <a:extLst>
              <a:ext uri="{FF2B5EF4-FFF2-40B4-BE49-F238E27FC236}">
                <a16:creationId xmlns:a16="http://schemas.microsoft.com/office/drawing/2014/main" id="{8D0C8DA2-8669-6989-AB83-1B50E7736F63}"/>
              </a:ext>
            </a:extLst>
          </p:cNvPr>
          <p:cNvGrpSpPr/>
          <p:nvPr/>
        </p:nvGrpSpPr>
        <p:grpSpPr>
          <a:xfrm>
            <a:off x="6399779" y="945083"/>
            <a:ext cx="5050678" cy="2289069"/>
            <a:chOff x="398901" y="945084"/>
            <a:chExt cx="5050678" cy="2289069"/>
          </a:xfrm>
        </p:grpSpPr>
        <p:sp>
          <p:nvSpPr>
            <p:cNvPr id="13" name="직사각형 12">
              <a:extLst>
                <a:ext uri="{FF2B5EF4-FFF2-40B4-BE49-F238E27FC236}">
                  <a16:creationId xmlns:a16="http://schemas.microsoft.com/office/drawing/2014/main" id="{9F446AAF-0775-7287-6630-678BF466658B}"/>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14" name="직사각형 13">
              <a:extLst>
                <a:ext uri="{FF2B5EF4-FFF2-40B4-BE49-F238E27FC236}">
                  <a16:creationId xmlns:a16="http://schemas.microsoft.com/office/drawing/2014/main" id="{BCF60728-C50A-9C86-131C-DEDB8D490B35}"/>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err="1"/>
                <a:t>하녀장</a:t>
              </a:r>
              <a:endParaRPr lang="en-US" altLang="ko-KR" dirty="0"/>
            </a:p>
            <a:p>
              <a:pPr algn="ctr"/>
              <a:endParaRPr lang="en-US" altLang="ko-KR" dirty="0"/>
            </a:p>
            <a:p>
              <a:pPr algn="ctr"/>
              <a:r>
                <a:rPr lang="ko-KR" altLang="en-US" dirty="0"/>
                <a:t>설명 </a:t>
              </a:r>
              <a:r>
                <a:rPr lang="en-US" altLang="ko-KR" dirty="0"/>
                <a:t>: </a:t>
              </a:r>
              <a:r>
                <a:rPr lang="ko-KR" altLang="en-US" dirty="0"/>
                <a:t>하녀장이 소환한 하녀가 </a:t>
              </a:r>
              <a:r>
                <a:rPr lang="en-US" altLang="ko-KR" dirty="0"/>
                <a:t>1</a:t>
              </a:r>
              <a:r>
                <a:rPr lang="ko-KR" altLang="en-US" dirty="0"/>
                <a:t>명 이하라면 문을 생성해 다른 하녀들을 소환</a:t>
              </a:r>
              <a:r>
                <a:rPr lang="en-US" altLang="ko-KR" dirty="0"/>
                <a:t>, 2</a:t>
              </a:r>
              <a:r>
                <a:rPr lang="ko-KR" altLang="en-US" dirty="0"/>
                <a:t>명 이상일 경우 종을 울리며 공격 경직면역</a:t>
              </a:r>
            </a:p>
          </p:txBody>
        </p:sp>
      </p:grpSp>
      <p:grpSp>
        <p:nvGrpSpPr>
          <p:cNvPr id="18" name="그룹 17">
            <a:extLst>
              <a:ext uri="{FF2B5EF4-FFF2-40B4-BE49-F238E27FC236}">
                <a16:creationId xmlns:a16="http://schemas.microsoft.com/office/drawing/2014/main" id="{F55E43AA-98B0-C392-9B3F-1DD9DA74FDE3}"/>
              </a:ext>
            </a:extLst>
          </p:cNvPr>
          <p:cNvGrpSpPr/>
          <p:nvPr/>
        </p:nvGrpSpPr>
        <p:grpSpPr>
          <a:xfrm>
            <a:off x="398900" y="4080024"/>
            <a:ext cx="5050678" cy="2289069"/>
            <a:chOff x="398901" y="945084"/>
            <a:chExt cx="5050678" cy="2289069"/>
          </a:xfrm>
        </p:grpSpPr>
        <p:sp>
          <p:nvSpPr>
            <p:cNvPr id="19" name="직사각형 18">
              <a:extLst>
                <a:ext uri="{FF2B5EF4-FFF2-40B4-BE49-F238E27FC236}">
                  <a16:creationId xmlns:a16="http://schemas.microsoft.com/office/drawing/2014/main" id="{19331D14-4AAF-3CB1-BD66-ED42410F8FCD}"/>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0" name="직사각형 19">
              <a:extLst>
                <a:ext uri="{FF2B5EF4-FFF2-40B4-BE49-F238E27FC236}">
                  <a16:creationId xmlns:a16="http://schemas.microsoft.com/office/drawing/2014/main" id="{38FBF666-C07D-C639-5554-8179A1EAC2D6}"/>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접시 하녀</a:t>
              </a:r>
              <a:endParaRPr lang="en-US" altLang="ko-KR" dirty="0"/>
            </a:p>
            <a:p>
              <a:pPr algn="ctr"/>
              <a:endParaRPr lang="en-US" altLang="ko-KR" dirty="0"/>
            </a:p>
            <a:p>
              <a:pPr algn="ctr"/>
              <a:r>
                <a:rPr lang="ko-KR" altLang="en-US" dirty="0"/>
                <a:t>설명 </a:t>
              </a:r>
              <a:r>
                <a:rPr lang="en-US" altLang="ko-KR" dirty="0"/>
                <a:t>: </a:t>
              </a:r>
              <a:r>
                <a:rPr lang="ko-KR" altLang="en-US" dirty="0"/>
                <a:t>접시를 들고 주변을 돌아다니다 </a:t>
              </a:r>
              <a:r>
                <a:rPr lang="ko-KR" altLang="en-US" dirty="0" err="1"/>
                <a:t>스컬</a:t>
              </a:r>
              <a:r>
                <a:rPr lang="ko-KR" altLang="en-US" dirty="0"/>
                <a:t> 주위에서 뛰어 올라 접시 </a:t>
              </a:r>
              <a:r>
                <a:rPr lang="en-US" altLang="ko-KR" dirty="0"/>
                <a:t>3</a:t>
              </a:r>
              <a:r>
                <a:rPr lang="ko-KR" altLang="en-US" dirty="0"/>
                <a:t>개를 투척한다</a:t>
              </a:r>
            </a:p>
          </p:txBody>
        </p:sp>
      </p:grpSp>
      <p:grpSp>
        <p:nvGrpSpPr>
          <p:cNvPr id="21" name="그룹 20">
            <a:extLst>
              <a:ext uri="{FF2B5EF4-FFF2-40B4-BE49-F238E27FC236}">
                <a16:creationId xmlns:a16="http://schemas.microsoft.com/office/drawing/2014/main" id="{EC508C33-E61B-F647-40F3-477BB1598D20}"/>
              </a:ext>
            </a:extLst>
          </p:cNvPr>
          <p:cNvGrpSpPr/>
          <p:nvPr/>
        </p:nvGrpSpPr>
        <p:grpSpPr>
          <a:xfrm>
            <a:off x="6399778" y="4080023"/>
            <a:ext cx="5050678" cy="2289069"/>
            <a:chOff x="398901" y="945084"/>
            <a:chExt cx="5050678" cy="2289069"/>
          </a:xfrm>
        </p:grpSpPr>
        <p:sp>
          <p:nvSpPr>
            <p:cNvPr id="22" name="직사각형 21">
              <a:extLst>
                <a:ext uri="{FF2B5EF4-FFF2-40B4-BE49-F238E27FC236}">
                  <a16:creationId xmlns:a16="http://schemas.microsoft.com/office/drawing/2014/main" id="{401F6668-CB1B-B50E-DB8E-16157113A043}"/>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23" name="직사각형 22">
              <a:extLst>
                <a:ext uri="{FF2B5EF4-FFF2-40B4-BE49-F238E27FC236}">
                  <a16:creationId xmlns:a16="http://schemas.microsoft.com/office/drawing/2014/main" id="{D1EC5EE0-F969-B63F-2EBE-00CB258867F2}"/>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빗자루 하녀</a:t>
              </a:r>
              <a:endParaRPr lang="en-US" altLang="ko-KR" dirty="0"/>
            </a:p>
            <a:p>
              <a:pPr algn="ctr"/>
              <a:endParaRPr lang="en-US" altLang="ko-KR" dirty="0"/>
            </a:p>
            <a:p>
              <a:pPr algn="ctr"/>
              <a:r>
                <a:rPr lang="ko-KR" altLang="en-US" dirty="0"/>
                <a:t>설명 </a:t>
              </a:r>
              <a:r>
                <a:rPr lang="en-US" altLang="ko-KR" dirty="0"/>
                <a:t>: </a:t>
              </a:r>
              <a:r>
                <a:rPr lang="ko-KR" altLang="en-US" dirty="0"/>
                <a:t>범위 내로 들어올 경우 공격 </a:t>
              </a:r>
              <a:r>
                <a:rPr lang="ko-KR" altLang="en-US" dirty="0" err="1"/>
                <a:t>슈퍼아머</a:t>
              </a:r>
              <a:r>
                <a:rPr lang="ko-KR" altLang="en-US" dirty="0"/>
                <a:t> 상태로 </a:t>
              </a:r>
              <a:r>
                <a:rPr lang="ko-KR" altLang="en-US" dirty="0" err="1"/>
                <a:t>대쉬한</a:t>
              </a:r>
              <a:r>
                <a:rPr lang="ko-KR" altLang="en-US" dirty="0"/>
                <a:t> 다음 공격하는 </a:t>
              </a:r>
              <a:r>
                <a:rPr lang="ko-KR" altLang="en-US" dirty="0" err="1"/>
                <a:t>패턴또한</a:t>
              </a:r>
              <a:r>
                <a:rPr lang="ko-KR" altLang="en-US" dirty="0"/>
                <a:t> 존재한다</a:t>
              </a:r>
            </a:p>
          </p:txBody>
        </p:sp>
      </p:grpSp>
    </p:spTree>
    <p:extLst>
      <p:ext uri="{BB962C8B-B14F-4D97-AF65-F5344CB8AC3E}">
        <p14:creationId xmlns:p14="http://schemas.microsoft.com/office/powerpoint/2010/main" val="380962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몬스터</a:t>
            </a:r>
          </a:p>
        </p:txBody>
      </p:sp>
      <p:grpSp>
        <p:nvGrpSpPr>
          <p:cNvPr id="11" name="그룹 10">
            <a:extLst>
              <a:ext uri="{FF2B5EF4-FFF2-40B4-BE49-F238E27FC236}">
                <a16:creationId xmlns:a16="http://schemas.microsoft.com/office/drawing/2014/main" id="{333EBF4D-6683-7E28-BC54-D993B960B817}"/>
              </a:ext>
            </a:extLst>
          </p:cNvPr>
          <p:cNvGrpSpPr/>
          <p:nvPr/>
        </p:nvGrpSpPr>
        <p:grpSpPr>
          <a:xfrm>
            <a:off x="398901" y="945084"/>
            <a:ext cx="5050678" cy="2289069"/>
            <a:chOff x="398901" y="945084"/>
            <a:chExt cx="5050678" cy="2289069"/>
          </a:xfrm>
        </p:grpSpPr>
        <p:sp>
          <p:nvSpPr>
            <p:cNvPr id="2" name="직사각형 1">
              <a:extLst>
                <a:ext uri="{FF2B5EF4-FFF2-40B4-BE49-F238E27FC236}">
                  <a16:creationId xmlns:a16="http://schemas.microsoft.com/office/drawing/2014/main" id="{2261581F-3A24-2E2E-8FC1-DDE625B815D7}"/>
                </a:ext>
              </a:extLst>
            </p:cNvPr>
            <p:cNvSpPr/>
            <p:nvPr/>
          </p:nvSpPr>
          <p:spPr>
            <a:xfrm>
              <a:off x="398901" y="945084"/>
              <a:ext cx="1571680" cy="2289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1970581" y="945084"/>
              <a:ext cx="3478998" cy="2289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말썽쟁이 하인</a:t>
              </a:r>
              <a:endParaRPr lang="en-US" altLang="ko-KR" dirty="0"/>
            </a:p>
            <a:p>
              <a:pPr algn="ctr"/>
              <a:endParaRPr lang="en-US" altLang="ko-KR" dirty="0"/>
            </a:p>
            <a:p>
              <a:pPr algn="ctr"/>
              <a:r>
                <a:rPr lang="ko-KR" altLang="en-US" dirty="0"/>
                <a:t>설명 </a:t>
              </a:r>
              <a:r>
                <a:rPr lang="en-US" altLang="ko-KR" dirty="0"/>
                <a:t>: </a:t>
              </a:r>
              <a:r>
                <a:rPr lang="ko-KR" altLang="en-US" dirty="0"/>
                <a:t>주변으로 가면 소리를 지르며 </a:t>
              </a:r>
              <a:r>
                <a:rPr lang="ko-KR" altLang="en-US" dirty="0" err="1"/>
                <a:t>도망다닌다</a:t>
              </a:r>
              <a:r>
                <a:rPr lang="ko-KR" altLang="en-US" dirty="0"/>
                <a:t> </a:t>
              </a:r>
              <a:r>
                <a:rPr lang="ko-KR" altLang="en-US" dirty="0" err="1"/>
                <a:t>부딫히면</a:t>
              </a:r>
              <a:r>
                <a:rPr lang="ko-KR" altLang="en-US" dirty="0"/>
                <a:t> 넘어져 기절한다</a:t>
              </a:r>
            </a:p>
          </p:txBody>
        </p:sp>
      </p:grpSp>
    </p:spTree>
    <p:extLst>
      <p:ext uri="{BB962C8B-B14F-4D97-AF65-F5344CB8AC3E}">
        <p14:creationId xmlns:p14="http://schemas.microsoft.com/office/powerpoint/2010/main" val="3819999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상점 배치</a:t>
            </a:r>
          </a:p>
        </p:txBody>
      </p:sp>
      <p:sp>
        <p:nvSpPr>
          <p:cNvPr id="3" name="직사각형 2">
            <a:extLst>
              <a:ext uri="{FF2B5EF4-FFF2-40B4-BE49-F238E27FC236}">
                <a16:creationId xmlns:a16="http://schemas.microsoft.com/office/drawing/2014/main" id="{E5AC7F6C-C486-FF42-C658-D5C4E2CB9B68}"/>
              </a:ext>
            </a:extLst>
          </p:cNvPr>
          <p:cNvSpPr/>
          <p:nvPr/>
        </p:nvSpPr>
        <p:spPr>
          <a:xfrm>
            <a:off x="0" y="6523538"/>
            <a:ext cx="12192000"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58057C3-0130-54DB-17BE-C742E2F3B5B8}"/>
              </a:ext>
            </a:extLst>
          </p:cNvPr>
          <p:cNvSpPr/>
          <p:nvPr/>
        </p:nvSpPr>
        <p:spPr>
          <a:xfrm>
            <a:off x="0" y="460166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76ACC41D-72E1-BAB8-6680-94877412CCAF}"/>
              </a:ext>
            </a:extLst>
          </p:cNvPr>
          <p:cNvSpPr/>
          <p:nvPr/>
        </p:nvSpPr>
        <p:spPr>
          <a:xfrm>
            <a:off x="9178776" y="2845993"/>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13D3821C-C672-D5A1-C89B-A7AE817CDB4B}"/>
              </a:ext>
            </a:extLst>
          </p:cNvPr>
          <p:cNvSpPr/>
          <p:nvPr/>
        </p:nvSpPr>
        <p:spPr>
          <a:xfrm>
            <a:off x="4589388" y="3523611"/>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62C8937-2882-3DCD-080E-543A6209CD84}"/>
              </a:ext>
            </a:extLst>
          </p:cNvPr>
          <p:cNvSpPr/>
          <p:nvPr/>
        </p:nvSpPr>
        <p:spPr>
          <a:xfrm>
            <a:off x="2126441" y="1936198"/>
            <a:ext cx="3013224" cy="334462"/>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11" name="그림 10" descr="실내, 선반이(가) 표시된 사진&#10;&#10;자동 생성된 설명">
            <a:extLst>
              <a:ext uri="{FF2B5EF4-FFF2-40B4-BE49-F238E27FC236}">
                <a16:creationId xmlns:a16="http://schemas.microsoft.com/office/drawing/2014/main" id="{44619E0F-C643-1802-DC40-3FD47698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5171"/>
            <a:ext cx="3022457" cy="1713000"/>
          </a:xfrm>
          <a:prstGeom prst="rect">
            <a:avLst/>
          </a:prstGeom>
        </p:spPr>
      </p:pic>
      <p:pic>
        <p:nvPicPr>
          <p:cNvPr id="13" name="그림 12">
            <a:extLst>
              <a:ext uri="{FF2B5EF4-FFF2-40B4-BE49-F238E27FC236}">
                <a16:creationId xmlns:a16="http://schemas.microsoft.com/office/drawing/2014/main" id="{8E9F9F75-FBD1-A393-A0AA-22D601F3E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7366" y="2552182"/>
            <a:ext cx="2295238" cy="971429"/>
          </a:xfrm>
          <a:prstGeom prst="rect">
            <a:avLst/>
          </a:prstGeom>
        </p:spPr>
      </p:pic>
      <p:pic>
        <p:nvPicPr>
          <p:cNvPr id="15" name="그림 14">
            <a:extLst>
              <a:ext uri="{FF2B5EF4-FFF2-40B4-BE49-F238E27FC236}">
                <a16:creationId xmlns:a16="http://schemas.microsoft.com/office/drawing/2014/main" id="{DF7B626B-B9E3-1E4E-5D38-DAE816F16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9250" y="1060929"/>
            <a:ext cx="2647619" cy="1904762"/>
          </a:xfrm>
          <a:prstGeom prst="rect">
            <a:avLst/>
          </a:prstGeom>
        </p:spPr>
      </p:pic>
      <p:pic>
        <p:nvPicPr>
          <p:cNvPr id="17" name="그림 16" descr="텍스트이(가) 표시된 사진&#10;&#10;자동 생성된 설명">
            <a:extLst>
              <a:ext uri="{FF2B5EF4-FFF2-40B4-BE49-F238E27FC236}">
                <a16:creationId xmlns:a16="http://schemas.microsoft.com/office/drawing/2014/main" id="{E7F84A96-DA13-A2A9-6BC1-BE2CB75F5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3345" y="5445486"/>
            <a:ext cx="5066667" cy="1142857"/>
          </a:xfrm>
          <a:prstGeom prst="rect">
            <a:avLst/>
          </a:prstGeom>
        </p:spPr>
      </p:pic>
    </p:spTree>
    <p:extLst>
      <p:ext uri="{BB962C8B-B14F-4D97-AF65-F5344CB8AC3E}">
        <p14:creationId xmlns:p14="http://schemas.microsoft.com/office/powerpoint/2010/main" val="3005129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5" name="직사각형 4">
            <a:extLst>
              <a:ext uri="{FF2B5EF4-FFF2-40B4-BE49-F238E27FC236}">
                <a16:creationId xmlns:a16="http://schemas.microsoft.com/office/drawing/2014/main" id="{9DC6C96E-EFA8-96A1-4118-B0BD0FDD61CC}"/>
              </a:ext>
            </a:extLst>
          </p:cNvPr>
          <p:cNvSpPr/>
          <p:nvPr/>
        </p:nvSpPr>
        <p:spPr>
          <a:xfrm>
            <a:off x="2040833" y="721583"/>
            <a:ext cx="2661796" cy="2474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마법사</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 사제와 함께 등장하며 </a:t>
            </a:r>
            <a:r>
              <a:rPr lang="en-US" altLang="ko-KR" dirty="0"/>
              <a:t>5</a:t>
            </a:r>
            <a:r>
              <a:rPr lang="ko-KR" altLang="en-US" dirty="0"/>
              <a:t>가지 패턴이 존재한다</a:t>
            </a:r>
          </a:p>
        </p:txBody>
      </p:sp>
      <p:sp>
        <p:nvSpPr>
          <p:cNvPr id="22" name="직사각형 21">
            <a:extLst>
              <a:ext uri="{FF2B5EF4-FFF2-40B4-BE49-F238E27FC236}">
                <a16:creationId xmlns:a16="http://schemas.microsoft.com/office/drawing/2014/main" id="{56D8BC7B-9C50-DA7A-406C-AADD5E20912C}"/>
              </a:ext>
            </a:extLst>
          </p:cNvPr>
          <p:cNvSpPr/>
          <p:nvPr/>
        </p:nvSpPr>
        <p:spPr>
          <a:xfrm>
            <a:off x="6226629" y="717029"/>
            <a:ext cx="1885526" cy="1401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 </a:t>
            </a:r>
          </a:p>
          <a:p>
            <a:pPr algn="ctr"/>
            <a:endParaRPr lang="en-US" altLang="ko-KR" sz="1400" dirty="0"/>
          </a:p>
          <a:p>
            <a:pPr algn="ctr"/>
            <a:r>
              <a:rPr lang="ko-KR" altLang="en-US" sz="1400" dirty="0"/>
              <a:t>플레이어 방향으로 </a:t>
            </a:r>
            <a:r>
              <a:rPr lang="en-US" altLang="ko-KR" sz="1400" dirty="0"/>
              <a:t>6</a:t>
            </a:r>
            <a:r>
              <a:rPr lang="ko-KR" altLang="en-US" sz="1400" dirty="0"/>
              <a:t>회 화염구를 발사한다</a:t>
            </a:r>
            <a:endParaRPr lang="en-US" altLang="ko-KR" sz="1400" dirty="0"/>
          </a:p>
        </p:txBody>
      </p:sp>
      <p:pic>
        <p:nvPicPr>
          <p:cNvPr id="8" name="그림 7">
            <a:extLst>
              <a:ext uri="{FF2B5EF4-FFF2-40B4-BE49-F238E27FC236}">
                <a16:creationId xmlns:a16="http://schemas.microsoft.com/office/drawing/2014/main" id="{6C8AC375-83A4-D2C5-331D-9020E55C37F0}"/>
              </a:ext>
            </a:extLst>
          </p:cNvPr>
          <p:cNvPicPr>
            <a:picLocks noChangeAspect="1"/>
          </p:cNvPicPr>
          <p:nvPr/>
        </p:nvPicPr>
        <p:blipFill>
          <a:blip r:embed="rId2"/>
          <a:stretch>
            <a:fillRect/>
          </a:stretch>
        </p:blipFill>
        <p:spPr>
          <a:xfrm>
            <a:off x="398900" y="721583"/>
            <a:ext cx="1641933" cy="2474463"/>
          </a:xfrm>
          <a:prstGeom prst="rect">
            <a:avLst/>
          </a:prstGeom>
        </p:spPr>
      </p:pic>
      <p:pic>
        <p:nvPicPr>
          <p:cNvPr id="11" name="그림 10">
            <a:extLst>
              <a:ext uri="{FF2B5EF4-FFF2-40B4-BE49-F238E27FC236}">
                <a16:creationId xmlns:a16="http://schemas.microsoft.com/office/drawing/2014/main" id="{9269631D-744A-6F5D-C766-1D7A7131F66B}"/>
              </a:ext>
            </a:extLst>
          </p:cNvPr>
          <p:cNvPicPr>
            <a:picLocks noChangeAspect="1"/>
          </p:cNvPicPr>
          <p:nvPr/>
        </p:nvPicPr>
        <p:blipFill>
          <a:blip r:embed="rId3"/>
          <a:stretch>
            <a:fillRect/>
          </a:stretch>
        </p:blipFill>
        <p:spPr>
          <a:xfrm>
            <a:off x="5052974" y="721584"/>
            <a:ext cx="1173655" cy="1392009"/>
          </a:xfrm>
          <a:prstGeom prst="rect">
            <a:avLst/>
          </a:prstGeom>
        </p:spPr>
      </p:pic>
      <p:pic>
        <p:nvPicPr>
          <p:cNvPr id="16" name="그림 15">
            <a:extLst>
              <a:ext uri="{FF2B5EF4-FFF2-40B4-BE49-F238E27FC236}">
                <a16:creationId xmlns:a16="http://schemas.microsoft.com/office/drawing/2014/main" id="{0E9290F7-A74E-9910-0F4F-FA1BFCBE0F42}"/>
              </a:ext>
            </a:extLst>
          </p:cNvPr>
          <p:cNvPicPr>
            <a:picLocks noChangeAspect="1"/>
          </p:cNvPicPr>
          <p:nvPr/>
        </p:nvPicPr>
        <p:blipFill>
          <a:blip r:embed="rId4"/>
          <a:stretch>
            <a:fillRect/>
          </a:stretch>
        </p:blipFill>
        <p:spPr>
          <a:xfrm>
            <a:off x="8207894" y="717029"/>
            <a:ext cx="1519580" cy="1411039"/>
          </a:xfrm>
          <a:prstGeom prst="rect">
            <a:avLst/>
          </a:prstGeom>
        </p:spPr>
      </p:pic>
      <p:sp>
        <p:nvSpPr>
          <p:cNvPr id="17" name="직사각형 16">
            <a:extLst>
              <a:ext uri="{FF2B5EF4-FFF2-40B4-BE49-F238E27FC236}">
                <a16:creationId xmlns:a16="http://schemas.microsoft.com/office/drawing/2014/main" id="{E5DF2B82-2283-B409-3C11-4D4EBDFACA4D}"/>
              </a:ext>
            </a:extLst>
          </p:cNvPr>
          <p:cNvSpPr/>
          <p:nvPr/>
        </p:nvSpPr>
        <p:spPr>
          <a:xfrm>
            <a:off x="9727475" y="712475"/>
            <a:ext cx="2316480" cy="1401118"/>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sp>
        <p:nvSpPr>
          <p:cNvPr id="27" name="직사각형 26">
            <a:extLst>
              <a:ext uri="{FF2B5EF4-FFF2-40B4-BE49-F238E27FC236}">
                <a16:creationId xmlns:a16="http://schemas.microsoft.com/office/drawing/2014/main" id="{17C81454-3032-F217-922D-066CA589D3F6}"/>
              </a:ext>
            </a:extLst>
          </p:cNvPr>
          <p:cNvSpPr/>
          <p:nvPr/>
        </p:nvSpPr>
        <p:spPr>
          <a:xfrm>
            <a:off x="9418912" y="2472843"/>
            <a:ext cx="2625043" cy="147641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err="1"/>
              <a:t>차징</a:t>
            </a:r>
            <a:r>
              <a:rPr lang="ko-KR" altLang="en-US" sz="1400" dirty="0"/>
              <a:t> 후 거대한 불 마법진을 </a:t>
            </a:r>
            <a:r>
              <a:rPr lang="en-US" altLang="ko-KR" sz="1400" dirty="0"/>
              <a:t>3</a:t>
            </a:r>
            <a:r>
              <a:rPr lang="ko-KR" altLang="en-US" sz="1400" dirty="0"/>
              <a:t>개 소환한다 마법진은 </a:t>
            </a:r>
            <a:r>
              <a:rPr lang="ko-KR" altLang="en-US" sz="1400" dirty="0" err="1"/>
              <a:t>스컬을</a:t>
            </a:r>
            <a:r>
              <a:rPr lang="ko-KR" altLang="en-US" sz="1400" dirty="0"/>
              <a:t> 향해 불덩이를 날린다</a:t>
            </a:r>
            <a:endParaRPr lang="en-US" altLang="ko-KR" sz="1400" dirty="0"/>
          </a:p>
        </p:txBody>
      </p:sp>
      <p:sp>
        <p:nvSpPr>
          <p:cNvPr id="3" name="직사각형 2">
            <a:extLst>
              <a:ext uri="{FF2B5EF4-FFF2-40B4-BE49-F238E27FC236}">
                <a16:creationId xmlns:a16="http://schemas.microsoft.com/office/drawing/2014/main" id="{F57B793E-F2AE-30AF-3C2C-52258A860B4B}"/>
              </a:ext>
            </a:extLst>
          </p:cNvPr>
          <p:cNvSpPr/>
          <p:nvPr/>
        </p:nvSpPr>
        <p:spPr>
          <a:xfrm>
            <a:off x="3331686" y="5255398"/>
            <a:ext cx="3126376" cy="138167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a:t>불을 휘감고 수직으로 내려찍는다 잠시동안 지상에 있다 올라간다</a:t>
            </a:r>
            <a:endParaRPr lang="en-US" altLang="ko-KR" sz="1400" dirty="0"/>
          </a:p>
        </p:txBody>
      </p:sp>
      <p:pic>
        <p:nvPicPr>
          <p:cNvPr id="7" name="그림 6">
            <a:extLst>
              <a:ext uri="{FF2B5EF4-FFF2-40B4-BE49-F238E27FC236}">
                <a16:creationId xmlns:a16="http://schemas.microsoft.com/office/drawing/2014/main" id="{A1845F0D-88D5-227A-82BE-FD8ABC2FD172}"/>
              </a:ext>
            </a:extLst>
          </p:cNvPr>
          <p:cNvPicPr>
            <a:picLocks noChangeAspect="1"/>
          </p:cNvPicPr>
          <p:nvPr/>
        </p:nvPicPr>
        <p:blipFill>
          <a:blip r:embed="rId5"/>
          <a:stretch>
            <a:fillRect/>
          </a:stretch>
        </p:blipFill>
        <p:spPr>
          <a:xfrm>
            <a:off x="398900" y="3297940"/>
            <a:ext cx="985763" cy="1688576"/>
          </a:xfrm>
          <a:prstGeom prst="rect">
            <a:avLst/>
          </a:prstGeom>
        </p:spPr>
      </p:pic>
      <p:sp>
        <p:nvSpPr>
          <p:cNvPr id="9" name="직사각형 8">
            <a:extLst>
              <a:ext uri="{FF2B5EF4-FFF2-40B4-BE49-F238E27FC236}">
                <a16:creationId xmlns:a16="http://schemas.microsoft.com/office/drawing/2014/main" id="{1B2B09BE-7668-6DEE-D33E-284F733EB750}"/>
              </a:ext>
            </a:extLst>
          </p:cNvPr>
          <p:cNvSpPr/>
          <p:nvPr/>
        </p:nvSpPr>
        <p:spPr>
          <a:xfrm>
            <a:off x="1384663" y="3297940"/>
            <a:ext cx="3317965" cy="1688576"/>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 회복</a:t>
            </a:r>
            <a:endParaRPr lang="en-US" altLang="ko-KR" sz="1400" dirty="0"/>
          </a:p>
        </p:txBody>
      </p:sp>
      <p:pic>
        <p:nvPicPr>
          <p:cNvPr id="15" name="그림 14">
            <a:extLst>
              <a:ext uri="{FF2B5EF4-FFF2-40B4-BE49-F238E27FC236}">
                <a16:creationId xmlns:a16="http://schemas.microsoft.com/office/drawing/2014/main" id="{75965DA5-9242-C146-A214-146B78A73EF5}"/>
              </a:ext>
            </a:extLst>
          </p:cNvPr>
          <p:cNvPicPr>
            <a:picLocks noChangeAspect="1"/>
          </p:cNvPicPr>
          <p:nvPr/>
        </p:nvPicPr>
        <p:blipFill>
          <a:blip r:embed="rId6"/>
          <a:stretch>
            <a:fillRect/>
          </a:stretch>
        </p:blipFill>
        <p:spPr>
          <a:xfrm>
            <a:off x="398900" y="5258976"/>
            <a:ext cx="1352060" cy="1382649"/>
          </a:xfrm>
          <a:prstGeom prst="rect">
            <a:avLst/>
          </a:prstGeom>
        </p:spPr>
      </p:pic>
      <p:pic>
        <p:nvPicPr>
          <p:cNvPr id="19" name="그림 18">
            <a:extLst>
              <a:ext uri="{FF2B5EF4-FFF2-40B4-BE49-F238E27FC236}">
                <a16:creationId xmlns:a16="http://schemas.microsoft.com/office/drawing/2014/main" id="{6DBB05E8-21A2-6B50-FCED-3437A5C4D912}"/>
              </a:ext>
            </a:extLst>
          </p:cNvPr>
          <p:cNvPicPr>
            <a:picLocks noChangeAspect="1"/>
          </p:cNvPicPr>
          <p:nvPr/>
        </p:nvPicPr>
        <p:blipFill>
          <a:blip r:embed="rId7"/>
          <a:stretch>
            <a:fillRect/>
          </a:stretch>
        </p:blipFill>
        <p:spPr>
          <a:xfrm>
            <a:off x="1750960" y="5259953"/>
            <a:ext cx="1580726" cy="1381672"/>
          </a:xfrm>
          <a:prstGeom prst="rect">
            <a:avLst/>
          </a:prstGeom>
        </p:spPr>
      </p:pic>
      <p:pic>
        <p:nvPicPr>
          <p:cNvPr id="23" name="그림 22">
            <a:extLst>
              <a:ext uri="{FF2B5EF4-FFF2-40B4-BE49-F238E27FC236}">
                <a16:creationId xmlns:a16="http://schemas.microsoft.com/office/drawing/2014/main" id="{2C1C8FAD-EE7E-5602-D5DA-FAF8E1ACF78C}"/>
              </a:ext>
            </a:extLst>
          </p:cNvPr>
          <p:cNvPicPr>
            <a:picLocks noChangeAspect="1"/>
          </p:cNvPicPr>
          <p:nvPr/>
        </p:nvPicPr>
        <p:blipFill>
          <a:blip r:embed="rId8"/>
          <a:stretch>
            <a:fillRect/>
          </a:stretch>
        </p:blipFill>
        <p:spPr>
          <a:xfrm>
            <a:off x="7341328" y="3941387"/>
            <a:ext cx="4702627" cy="2628022"/>
          </a:xfrm>
          <a:prstGeom prst="rect">
            <a:avLst/>
          </a:prstGeom>
        </p:spPr>
      </p:pic>
      <p:pic>
        <p:nvPicPr>
          <p:cNvPr id="25" name="그림 24">
            <a:extLst>
              <a:ext uri="{FF2B5EF4-FFF2-40B4-BE49-F238E27FC236}">
                <a16:creationId xmlns:a16="http://schemas.microsoft.com/office/drawing/2014/main" id="{8AD4A8FB-B0DF-FF17-BF14-9CB021A721F2}"/>
              </a:ext>
            </a:extLst>
          </p:cNvPr>
          <p:cNvPicPr>
            <a:picLocks noChangeAspect="1"/>
          </p:cNvPicPr>
          <p:nvPr/>
        </p:nvPicPr>
        <p:blipFill>
          <a:blip r:embed="rId9"/>
          <a:stretch>
            <a:fillRect/>
          </a:stretch>
        </p:blipFill>
        <p:spPr>
          <a:xfrm>
            <a:off x="7341329" y="2476038"/>
            <a:ext cx="2107474" cy="1486463"/>
          </a:xfrm>
          <a:prstGeom prst="rect">
            <a:avLst/>
          </a:prstGeom>
        </p:spPr>
      </p:pic>
    </p:spTree>
    <p:extLst>
      <p:ext uri="{BB962C8B-B14F-4D97-AF65-F5344CB8AC3E}">
        <p14:creationId xmlns:p14="http://schemas.microsoft.com/office/powerpoint/2010/main" val="4213785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글로리 홀 중간보스</a:t>
            </a:r>
          </a:p>
        </p:txBody>
      </p:sp>
      <p:sp>
        <p:nvSpPr>
          <p:cNvPr id="2" name="직사각형 1">
            <a:extLst>
              <a:ext uri="{FF2B5EF4-FFF2-40B4-BE49-F238E27FC236}">
                <a16:creationId xmlns:a16="http://schemas.microsoft.com/office/drawing/2014/main" id="{96E41CC5-124C-2E2E-288A-4F889DECB046}"/>
              </a:ext>
            </a:extLst>
          </p:cNvPr>
          <p:cNvSpPr/>
          <p:nvPr/>
        </p:nvSpPr>
        <p:spPr>
          <a:xfrm>
            <a:off x="6762031" y="717080"/>
            <a:ext cx="1815912"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1</a:t>
            </a:r>
          </a:p>
          <a:p>
            <a:pPr algn="ctr"/>
            <a:endParaRPr lang="en-US" altLang="ko-KR" sz="1400" dirty="0"/>
          </a:p>
          <a:p>
            <a:pPr algn="ctr"/>
            <a:r>
              <a:rPr lang="ko-KR" altLang="en-US" sz="1400" dirty="0" err="1"/>
              <a:t>스컬에게서</a:t>
            </a:r>
            <a:r>
              <a:rPr lang="ko-KR" altLang="en-US" sz="1400" dirty="0"/>
              <a:t> 멀리 </a:t>
            </a:r>
            <a:r>
              <a:rPr lang="ko-KR" altLang="en-US" sz="1400" dirty="0" err="1"/>
              <a:t>순간이동한다</a:t>
            </a:r>
            <a:endParaRPr lang="ko-KR" altLang="en-US" sz="1400" dirty="0"/>
          </a:p>
        </p:txBody>
      </p:sp>
      <p:pic>
        <p:nvPicPr>
          <p:cNvPr id="8" name="그림 7">
            <a:extLst>
              <a:ext uri="{FF2B5EF4-FFF2-40B4-BE49-F238E27FC236}">
                <a16:creationId xmlns:a16="http://schemas.microsoft.com/office/drawing/2014/main" id="{5AD01DB8-623E-CE20-DC49-51FDE29B4877}"/>
              </a:ext>
            </a:extLst>
          </p:cNvPr>
          <p:cNvPicPr>
            <a:picLocks noChangeAspect="1"/>
          </p:cNvPicPr>
          <p:nvPr/>
        </p:nvPicPr>
        <p:blipFill>
          <a:blip r:embed="rId2"/>
          <a:stretch>
            <a:fillRect/>
          </a:stretch>
        </p:blipFill>
        <p:spPr>
          <a:xfrm>
            <a:off x="407055" y="721583"/>
            <a:ext cx="2055224" cy="3076682"/>
          </a:xfrm>
          <a:prstGeom prst="rect">
            <a:avLst/>
          </a:prstGeom>
        </p:spPr>
      </p:pic>
      <p:sp>
        <p:nvSpPr>
          <p:cNvPr id="9" name="직사각형 8">
            <a:extLst>
              <a:ext uri="{FF2B5EF4-FFF2-40B4-BE49-F238E27FC236}">
                <a16:creationId xmlns:a16="http://schemas.microsoft.com/office/drawing/2014/main" id="{14B255F6-9859-4ACE-2A29-386C3C755040}"/>
              </a:ext>
            </a:extLst>
          </p:cNvPr>
          <p:cNvSpPr/>
          <p:nvPr/>
        </p:nvSpPr>
        <p:spPr>
          <a:xfrm>
            <a:off x="2462279" y="721583"/>
            <a:ext cx="2967692" cy="30575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사제</a:t>
            </a:r>
            <a:endParaRPr lang="en-US" altLang="ko-KR" dirty="0"/>
          </a:p>
          <a:p>
            <a:pPr algn="ctr"/>
            <a:endParaRPr lang="en-US" altLang="ko-KR" dirty="0"/>
          </a:p>
          <a:p>
            <a:pPr algn="ctr"/>
            <a:r>
              <a:rPr lang="ko-KR" altLang="en-US" dirty="0"/>
              <a:t>설명 </a:t>
            </a:r>
            <a:r>
              <a:rPr lang="en-US" altLang="ko-KR" dirty="0"/>
              <a:t>: </a:t>
            </a:r>
            <a:r>
              <a:rPr lang="ko-KR" altLang="en-US" dirty="0"/>
              <a:t>그랜드 홀 중간보스로 마법사와 함께 등장하며 총 </a:t>
            </a:r>
            <a:r>
              <a:rPr lang="en-US" altLang="ko-KR" dirty="0"/>
              <a:t>5</a:t>
            </a:r>
            <a:r>
              <a:rPr lang="ko-KR" altLang="en-US" dirty="0"/>
              <a:t>가지 패턴이 존재한다 </a:t>
            </a:r>
          </a:p>
        </p:txBody>
      </p:sp>
      <p:pic>
        <p:nvPicPr>
          <p:cNvPr id="6" name="그림 5">
            <a:extLst>
              <a:ext uri="{FF2B5EF4-FFF2-40B4-BE49-F238E27FC236}">
                <a16:creationId xmlns:a16="http://schemas.microsoft.com/office/drawing/2014/main" id="{09836C81-44C0-85E5-3957-5176FC0AC852}"/>
              </a:ext>
            </a:extLst>
          </p:cNvPr>
          <p:cNvPicPr>
            <a:picLocks noChangeAspect="1"/>
          </p:cNvPicPr>
          <p:nvPr/>
        </p:nvPicPr>
        <p:blipFill>
          <a:blip r:embed="rId3"/>
          <a:stretch>
            <a:fillRect/>
          </a:stretch>
        </p:blipFill>
        <p:spPr>
          <a:xfrm>
            <a:off x="5641714" y="721583"/>
            <a:ext cx="1120317" cy="1476093"/>
          </a:xfrm>
          <a:prstGeom prst="rect">
            <a:avLst/>
          </a:prstGeom>
        </p:spPr>
      </p:pic>
      <p:pic>
        <p:nvPicPr>
          <p:cNvPr id="13" name="그림 12">
            <a:extLst>
              <a:ext uri="{FF2B5EF4-FFF2-40B4-BE49-F238E27FC236}">
                <a16:creationId xmlns:a16="http://schemas.microsoft.com/office/drawing/2014/main" id="{89E8A0AB-81A4-2EE1-4B08-8CC6B3835696}"/>
              </a:ext>
            </a:extLst>
          </p:cNvPr>
          <p:cNvPicPr>
            <a:picLocks noChangeAspect="1"/>
          </p:cNvPicPr>
          <p:nvPr/>
        </p:nvPicPr>
        <p:blipFill>
          <a:blip r:embed="rId4"/>
          <a:stretch>
            <a:fillRect/>
          </a:stretch>
        </p:blipFill>
        <p:spPr>
          <a:xfrm>
            <a:off x="8735674" y="717081"/>
            <a:ext cx="1087595" cy="1482496"/>
          </a:xfrm>
          <a:prstGeom prst="rect">
            <a:avLst/>
          </a:prstGeom>
        </p:spPr>
      </p:pic>
      <p:sp>
        <p:nvSpPr>
          <p:cNvPr id="16" name="직사각형 15">
            <a:extLst>
              <a:ext uri="{FF2B5EF4-FFF2-40B4-BE49-F238E27FC236}">
                <a16:creationId xmlns:a16="http://schemas.microsoft.com/office/drawing/2014/main" id="{72D528A5-5BEC-1FD3-6DA8-78FD32E87AC1}"/>
              </a:ext>
            </a:extLst>
          </p:cNvPr>
          <p:cNvSpPr/>
          <p:nvPr/>
        </p:nvSpPr>
        <p:spPr>
          <a:xfrm>
            <a:off x="9823268" y="717080"/>
            <a:ext cx="2072641" cy="147609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2</a:t>
            </a:r>
          </a:p>
          <a:p>
            <a:pPr algn="ctr"/>
            <a:endParaRPr lang="en-US" altLang="ko-KR" sz="1400" dirty="0"/>
          </a:p>
          <a:p>
            <a:pPr algn="ctr"/>
            <a:r>
              <a:rPr lang="ko-KR" altLang="en-US" sz="1400" dirty="0"/>
              <a:t>자신과 모든 아군에게 힐을 부여한다</a:t>
            </a:r>
          </a:p>
        </p:txBody>
      </p:sp>
      <p:pic>
        <p:nvPicPr>
          <p:cNvPr id="19" name="그림 18">
            <a:extLst>
              <a:ext uri="{FF2B5EF4-FFF2-40B4-BE49-F238E27FC236}">
                <a16:creationId xmlns:a16="http://schemas.microsoft.com/office/drawing/2014/main" id="{AB3E4107-8206-C2BC-8DB3-BBD8252DF232}"/>
              </a:ext>
            </a:extLst>
          </p:cNvPr>
          <p:cNvPicPr>
            <a:picLocks noChangeAspect="1"/>
          </p:cNvPicPr>
          <p:nvPr/>
        </p:nvPicPr>
        <p:blipFill>
          <a:blip r:embed="rId5"/>
          <a:stretch>
            <a:fillRect/>
          </a:stretch>
        </p:blipFill>
        <p:spPr>
          <a:xfrm>
            <a:off x="5641714" y="2347438"/>
            <a:ext cx="1882587" cy="1401596"/>
          </a:xfrm>
          <a:prstGeom prst="rect">
            <a:avLst/>
          </a:prstGeom>
        </p:spPr>
      </p:pic>
      <p:sp>
        <p:nvSpPr>
          <p:cNvPr id="21" name="직사각형 20">
            <a:extLst>
              <a:ext uri="{FF2B5EF4-FFF2-40B4-BE49-F238E27FC236}">
                <a16:creationId xmlns:a16="http://schemas.microsoft.com/office/drawing/2014/main" id="{3A4D58C3-3043-DE0D-63B0-A4D7F4C07A13}"/>
              </a:ext>
            </a:extLst>
          </p:cNvPr>
          <p:cNvSpPr/>
          <p:nvPr/>
        </p:nvSpPr>
        <p:spPr>
          <a:xfrm>
            <a:off x="7524301" y="2343308"/>
            <a:ext cx="4371608" cy="139343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a:t>패턴</a:t>
            </a:r>
            <a:r>
              <a:rPr lang="en-US" altLang="ko-KR" sz="1400" dirty="0"/>
              <a:t>3</a:t>
            </a:r>
          </a:p>
          <a:p>
            <a:pPr algn="ctr"/>
            <a:endParaRPr lang="en-US" altLang="ko-KR" sz="1400" dirty="0"/>
          </a:p>
          <a:p>
            <a:pPr algn="ctr"/>
            <a:r>
              <a:rPr lang="ko-KR" altLang="en-US" sz="1400" dirty="0" err="1"/>
              <a:t>스컬</a:t>
            </a:r>
            <a:r>
              <a:rPr lang="ko-KR" altLang="en-US" sz="1400" dirty="0"/>
              <a:t> 위치에 </a:t>
            </a:r>
            <a:r>
              <a:rPr lang="en-US" altLang="ko-KR" sz="1400" dirty="0"/>
              <a:t>3</a:t>
            </a:r>
            <a:r>
              <a:rPr lang="ko-KR" altLang="en-US" sz="1400" dirty="0"/>
              <a:t>회 범위 공격을 시전한다</a:t>
            </a:r>
          </a:p>
        </p:txBody>
      </p:sp>
      <p:pic>
        <p:nvPicPr>
          <p:cNvPr id="25" name="그림 24">
            <a:extLst>
              <a:ext uri="{FF2B5EF4-FFF2-40B4-BE49-F238E27FC236}">
                <a16:creationId xmlns:a16="http://schemas.microsoft.com/office/drawing/2014/main" id="{2A26C15E-0E9A-E4A7-F55B-FEBFD962DF10}"/>
              </a:ext>
            </a:extLst>
          </p:cNvPr>
          <p:cNvPicPr>
            <a:picLocks noChangeAspect="1"/>
          </p:cNvPicPr>
          <p:nvPr/>
        </p:nvPicPr>
        <p:blipFill>
          <a:blip r:embed="rId6"/>
          <a:stretch>
            <a:fillRect/>
          </a:stretch>
        </p:blipFill>
        <p:spPr>
          <a:xfrm>
            <a:off x="407055" y="3953069"/>
            <a:ext cx="1390844" cy="1676634"/>
          </a:xfrm>
          <a:prstGeom prst="rect">
            <a:avLst/>
          </a:prstGeom>
        </p:spPr>
      </p:pic>
      <p:sp>
        <p:nvSpPr>
          <p:cNvPr id="26" name="직사각형 25">
            <a:extLst>
              <a:ext uri="{FF2B5EF4-FFF2-40B4-BE49-F238E27FC236}">
                <a16:creationId xmlns:a16="http://schemas.microsoft.com/office/drawing/2014/main" id="{A355DFDE-0BC3-3EF1-AFA1-34CB96FF0A64}"/>
              </a:ext>
            </a:extLst>
          </p:cNvPr>
          <p:cNvSpPr/>
          <p:nvPr/>
        </p:nvSpPr>
        <p:spPr>
          <a:xfrm>
            <a:off x="1797899" y="3953069"/>
            <a:ext cx="1815912" cy="1676634"/>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포션</a:t>
            </a:r>
            <a:endParaRPr lang="en-US" altLang="ko-KR" sz="1400" dirty="0"/>
          </a:p>
          <a:p>
            <a:pPr algn="ctr"/>
            <a:endParaRPr lang="en-US" altLang="ko-KR" sz="1400" dirty="0"/>
          </a:p>
          <a:p>
            <a:pPr algn="ctr"/>
            <a:r>
              <a:rPr lang="ko-KR" altLang="en-US" sz="1400" dirty="0"/>
              <a:t>체력을 회복한다</a:t>
            </a:r>
          </a:p>
        </p:txBody>
      </p:sp>
      <p:pic>
        <p:nvPicPr>
          <p:cNvPr id="30" name="그림 29">
            <a:extLst>
              <a:ext uri="{FF2B5EF4-FFF2-40B4-BE49-F238E27FC236}">
                <a16:creationId xmlns:a16="http://schemas.microsoft.com/office/drawing/2014/main" id="{94DD24C0-34CB-F6A3-99F1-D965C81BBE18}"/>
              </a:ext>
            </a:extLst>
          </p:cNvPr>
          <p:cNvPicPr>
            <a:picLocks noChangeAspect="1"/>
          </p:cNvPicPr>
          <p:nvPr/>
        </p:nvPicPr>
        <p:blipFill>
          <a:blip r:embed="rId7"/>
          <a:stretch>
            <a:fillRect/>
          </a:stretch>
        </p:blipFill>
        <p:spPr>
          <a:xfrm>
            <a:off x="3753346" y="3960059"/>
            <a:ext cx="1323751" cy="1049241"/>
          </a:xfrm>
          <a:prstGeom prst="rect">
            <a:avLst/>
          </a:prstGeom>
        </p:spPr>
      </p:pic>
      <p:pic>
        <p:nvPicPr>
          <p:cNvPr id="32" name="그림 31">
            <a:extLst>
              <a:ext uri="{FF2B5EF4-FFF2-40B4-BE49-F238E27FC236}">
                <a16:creationId xmlns:a16="http://schemas.microsoft.com/office/drawing/2014/main" id="{63FCCF23-868C-1422-DB02-107E572EC22C}"/>
              </a:ext>
            </a:extLst>
          </p:cNvPr>
          <p:cNvPicPr>
            <a:picLocks noChangeAspect="1"/>
          </p:cNvPicPr>
          <p:nvPr/>
        </p:nvPicPr>
        <p:blipFill>
          <a:blip r:embed="rId8"/>
          <a:stretch>
            <a:fillRect/>
          </a:stretch>
        </p:blipFill>
        <p:spPr>
          <a:xfrm>
            <a:off x="3753345" y="5009300"/>
            <a:ext cx="1318270" cy="1356666"/>
          </a:xfrm>
          <a:prstGeom prst="rect">
            <a:avLst/>
          </a:prstGeom>
        </p:spPr>
      </p:pic>
      <p:pic>
        <p:nvPicPr>
          <p:cNvPr id="34" name="그림 33">
            <a:extLst>
              <a:ext uri="{FF2B5EF4-FFF2-40B4-BE49-F238E27FC236}">
                <a16:creationId xmlns:a16="http://schemas.microsoft.com/office/drawing/2014/main" id="{7479E2C8-E1A5-4FCA-E231-5BC757C26B91}"/>
              </a:ext>
            </a:extLst>
          </p:cNvPr>
          <p:cNvPicPr>
            <a:picLocks noChangeAspect="1"/>
          </p:cNvPicPr>
          <p:nvPr/>
        </p:nvPicPr>
        <p:blipFill>
          <a:blip r:embed="rId9"/>
          <a:stretch>
            <a:fillRect/>
          </a:stretch>
        </p:blipFill>
        <p:spPr>
          <a:xfrm>
            <a:off x="5071615" y="3960059"/>
            <a:ext cx="4107219" cy="2421787"/>
          </a:xfrm>
          <a:prstGeom prst="rect">
            <a:avLst/>
          </a:prstGeom>
        </p:spPr>
      </p:pic>
      <p:sp>
        <p:nvSpPr>
          <p:cNvPr id="35" name="직사각형 34">
            <a:extLst>
              <a:ext uri="{FF2B5EF4-FFF2-40B4-BE49-F238E27FC236}">
                <a16:creationId xmlns:a16="http://schemas.microsoft.com/office/drawing/2014/main" id="{CD506862-4F7F-D052-C738-3220DF3CA7BD}"/>
              </a:ext>
            </a:extLst>
          </p:cNvPr>
          <p:cNvSpPr/>
          <p:nvPr/>
        </p:nvSpPr>
        <p:spPr>
          <a:xfrm>
            <a:off x="9178834" y="3918171"/>
            <a:ext cx="2717075" cy="246367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sz="1400" dirty="0" err="1"/>
              <a:t>필살기</a:t>
            </a:r>
            <a:endParaRPr lang="en-US" altLang="ko-KR" sz="1400" dirty="0"/>
          </a:p>
          <a:p>
            <a:pPr algn="ctr"/>
            <a:endParaRPr lang="en-US" altLang="ko-KR" sz="1400" dirty="0"/>
          </a:p>
          <a:p>
            <a:pPr algn="ctr"/>
            <a:r>
              <a:rPr lang="ko-KR" altLang="en-US" sz="1400" dirty="0"/>
              <a:t>모든 아군에게 대규모 힐을 시전한다</a:t>
            </a:r>
          </a:p>
        </p:txBody>
      </p:sp>
    </p:spTree>
    <p:extLst>
      <p:ext uri="{BB962C8B-B14F-4D97-AF65-F5344CB8AC3E}">
        <p14:creationId xmlns:p14="http://schemas.microsoft.com/office/powerpoint/2010/main" val="277933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6933096" y="853029"/>
            <a:ext cx="5033884"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b="1" i="0" dirty="0" err="1">
                <a:solidFill>
                  <a:srgbClr val="E0F0FF"/>
                </a:solidFill>
                <a:effectLst/>
                <a:latin typeface="Open Sans" panose="020B0606030504020204" pitchFamily="34" charset="0"/>
              </a:rPr>
              <a:t>레이아나</a:t>
            </a:r>
            <a:r>
              <a:rPr lang="ko-KR" altLang="en-US" b="1" i="0" dirty="0">
                <a:solidFill>
                  <a:srgbClr val="E0F0FF"/>
                </a:solidFill>
                <a:effectLst/>
                <a:latin typeface="Open Sans" panose="020B0606030504020204" pitchFamily="34" charset="0"/>
              </a:rPr>
              <a:t> 자매</a:t>
            </a:r>
            <a:endParaRPr lang="en-US" altLang="ko-KR" b="1" i="0" dirty="0">
              <a:solidFill>
                <a:srgbClr val="E0F0FF"/>
              </a:solidFill>
              <a:effectLst/>
              <a:latin typeface="Open Sans" panose="020B0606030504020204" pitchFamily="34" charset="0"/>
            </a:endParaRPr>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B4FDE479-5C34-C34D-CD7D-3E5B963F17D2}"/>
              </a:ext>
            </a:extLst>
          </p:cNvPr>
          <p:cNvPicPr>
            <a:picLocks noChangeAspect="1"/>
          </p:cNvPicPr>
          <p:nvPr/>
        </p:nvPicPr>
        <p:blipFill>
          <a:blip r:embed="rId2"/>
          <a:stretch>
            <a:fillRect/>
          </a:stretch>
        </p:blipFill>
        <p:spPr>
          <a:xfrm>
            <a:off x="398900" y="853028"/>
            <a:ext cx="6534196" cy="2829118"/>
          </a:xfrm>
          <a:prstGeom prst="rect">
            <a:avLst/>
          </a:prstGeom>
        </p:spPr>
      </p:pic>
      <p:sp>
        <p:nvSpPr>
          <p:cNvPr id="3" name="TextBox 2">
            <a:extLst>
              <a:ext uri="{FF2B5EF4-FFF2-40B4-BE49-F238E27FC236}">
                <a16:creationId xmlns:a16="http://schemas.microsoft.com/office/drawing/2014/main" id="{D42032DE-6C23-36F9-9491-8921FC81C48F}"/>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3181754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그랜드 홀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293AC487-BE74-BA2B-5285-C5326E87DB8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1958278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엔딩</a:t>
            </a:r>
          </a:p>
        </p:txBody>
      </p:sp>
      <p:pic>
        <p:nvPicPr>
          <p:cNvPr id="3" name="그림 2">
            <a:extLst>
              <a:ext uri="{FF2B5EF4-FFF2-40B4-BE49-F238E27FC236}">
                <a16:creationId xmlns:a16="http://schemas.microsoft.com/office/drawing/2014/main" id="{4F7D0F79-1559-AA3F-8A0B-2CFC44A1657B}"/>
              </a:ext>
            </a:extLst>
          </p:cNvPr>
          <p:cNvPicPr>
            <a:picLocks noChangeAspect="1"/>
          </p:cNvPicPr>
          <p:nvPr/>
        </p:nvPicPr>
        <p:blipFill>
          <a:blip r:embed="rId2"/>
          <a:stretch>
            <a:fillRect/>
          </a:stretch>
        </p:blipFill>
        <p:spPr>
          <a:xfrm>
            <a:off x="398900" y="797799"/>
            <a:ext cx="4500996" cy="2514741"/>
          </a:xfrm>
          <a:prstGeom prst="rect">
            <a:avLst/>
          </a:prstGeom>
        </p:spPr>
      </p:pic>
      <p:pic>
        <p:nvPicPr>
          <p:cNvPr id="6" name="그림 5">
            <a:extLst>
              <a:ext uri="{FF2B5EF4-FFF2-40B4-BE49-F238E27FC236}">
                <a16:creationId xmlns:a16="http://schemas.microsoft.com/office/drawing/2014/main" id="{BF54B62B-E247-1CA8-52A8-96D2D680F6EE}"/>
              </a:ext>
            </a:extLst>
          </p:cNvPr>
          <p:cNvPicPr>
            <a:picLocks noChangeAspect="1"/>
          </p:cNvPicPr>
          <p:nvPr/>
        </p:nvPicPr>
        <p:blipFill>
          <a:blip r:embed="rId3"/>
          <a:stretch>
            <a:fillRect/>
          </a:stretch>
        </p:blipFill>
        <p:spPr>
          <a:xfrm>
            <a:off x="6438495" y="1955548"/>
            <a:ext cx="5563382" cy="3111797"/>
          </a:xfrm>
          <a:prstGeom prst="rect">
            <a:avLst/>
          </a:prstGeom>
        </p:spPr>
      </p:pic>
      <p:pic>
        <p:nvPicPr>
          <p:cNvPr id="8" name="그림 7">
            <a:extLst>
              <a:ext uri="{FF2B5EF4-FFF2-40B4-BE49-F238E27FC236}">
                <a16:creationId xmlns:a16="http://schemas.microsoft.com/office/drawing/2014/main" id="{2AEC2EBA-8261-80EB-73E3-82A505693F9F}"/>
              </a:ext>
            </a:extLst>
          </p:cNvPr>
          <p:cNvPicPr>
            <a:picLocks noChangeAspect="1"/>
          </p:cNvPicPr>
          <p:nvPr/>
        </p:nvPicPr>
        <p:blipFill>
          <a:blip r:embed="rId4"/>
          <a:stretch>
            <a:fillRect/>
          </a:stretch>
        </p:blipFill>
        <p:spPr>
          <a:xfrm>
            <a:off x="398900" y="4123482"/>
            <a:ext cx="4500996" cy="2513589"/>
          </a:xfrm>
          <a:prstGeom prst="rect">
            <a:avLst/>
          </a:prstGeom>
        </p:spPr>
      </p:pic>
    </p:spTree>
    <p:extLst>
      <p:ext uri="{BB962C8B-B14F-4D97-AF65-F5344CB8AC3E}">
        <p14:creationId xmlns:p14="http://schemas.microsoft.com/office/powerpoint/2010/main" val="202449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맵 에디터</a:t>
            </a:r>
          </a:p>
        </p:txBody>
      </p:sp>
      <p:sp>
        <p:nvSpPr>
          <p:cNvPr id="3" name="화살표: 왼쪽/오른쪽/위쪽/아래쪽 2">
            <a:extLst>
              <a:ext uri="{FF2B5EF4-FFF2-40B4-BE49-F238E27FC236}">
                <a16:creationId xmlns:a16="http://schemas.microsoft.com/office/drawing/2014/main" id="{06BCA4ED-C487-7A66-CEAA-E95803109CCC}"/>
              </a:ext>
            </a:extLst>
          </p:cNvPr>
          <p:cNvSpPr/>
          <p:nvPr/>
        </p:nvSpPr>
        <p:spPr>
          <a:xfrm>
            <a:off x="5603081" y="2936081"/>
            <a:ext cx="985838" cy="985838"/>
          </a:xfrm>
          <a:prstGeom prst="quadArrow">
            <a:avLst>
              <a:gd name="adj1" fmla="val 7159"/>
              <a:gd name="adj2" fmla="val 10286"/>
              <a:gd name="adj3" fmla="val 142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DD02026-B449-9C1E-B951-4718EACF1900}"/>
              </a:ext>
            </a:extLst>
          </p:cNvPr>
          <p:cNvSpPr/>
          <p:nvPr/>
        </p:nvSpPr>
        <p:spPr>
          <a:xfrm>
            <a:off x="6834221" y="3063598"/>
            <a:ext cx="2297906" cy="730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카메라 이동 시스템</a:t>
            </a:r>
            <a:endParaRPr lang="en-US" altLang="ko-KR" dirty="0"/>
          </a:p>
          <a:p>
            <a:pPr algn="ctr"/>
            <a:r>
              <a:rPr lang="en-US" altLang="ko-KR" dirty="0"/>
              <a:t>W A S D</a:t>
            </a:r>
          </a:p>
        </p:txBody>
      </p:sp>
      <p:sp>
        <p:nvSpPr>
          <p:cNvPr id="10" name="직사각형 9">
            <a:extLst>
              <a:ext uri="{FF2B5EF4-FFF2-40B4-BE49-F238E27FC236}">
                <a16:creationId xmlns:a16="http://schemas.microsoft.com/office/drawing/2014/main" id="{D79A2699-A4F5-18A6-885D-1E6B16DFE03D}"/>
              </a:ext>
            </a:extLst>
          </p:cNvPr>
          <p:cNvSpPr/>
          <p:nvPr/>
        </p:nvSpPr>
        <p:spPr>
          <a:xfrm>
            <a:off x="-6137"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a:t>
            </a:r>
            <a:r>
              <a:rPr lang="en-US" altLang="ko-KR" dirty="0"/>
              <a:t>1</a:t>
            </a:r>
            <a:r>
              <a:rPr lang="ko-KR" altLang="en-US" dirty="0"/>
              <a:t>번 </a:t>
            </a:r>
            <a:r>
              <a:rPr lang="en-US" altLang="ko-KR" dirty="0"/>
              <a:t>: </a:t>
            </a:r>
            <a:r>
              <a:rPr lang="ko-KR" altLang="en-US" dirty="0" err="1"/>
              <a:t>타일맵</a:t>
            </a:r>
            <a:r>
              <a:rPr lang="ko-KR" altLang="en-US" dirty="0"/>
              <a:t> 선택 창</a:t>
            </a:r>
            <a:endParaRPr lang="en-US" altLang="ko-KR" dirty="0"/>
          </a:p>
          <a:p>
            <a:pPr algn="ctr"/>
            <a:r>
              <a:rPr lang="ko-KR" altLang="en-US" dirty="0"/>
              <a:t>도구 </a:t>
            </a:r>
            <a:r>
              <a:rPr lang="en-US" altLang="ko-KR" dirty="0"/>
              <a:t>2</a:t>
            </a:r>
            <a:r>
              <a:rPr lang="ko-KR" altLang="en-US" dirty="0"/>
              <a:t>번 </a:t>
            </a:r>
            <a:r>
              <a:rPr lang="en-US" altLang="ko-KR" dirty="0"/>
              <a:t>: </a:t>
            </a:r>
            <a:r>
              <a:rPr lang="ko-KR" altLang="en-US" dirty="0"/>
              <a:t>오브젝트 배치</a:t>
            </a:r>
            <a:endParaRPr lang="en-US" altLang="ko-KR" dirty="0"/>
          </a:p>
          <a:p>
            <a:pPr algn="ctr"/>
            <a:r>
              <a:rPr lang="ko-KR" altLang="en-US" dirty="0"/>
              <a:t>도구 </a:t>
            </a:r>
            <a:r>
              <a:rPr lang="en-US" altLang="ko-KR" dirty="0"/>
              <a:t>3</a:t>
            </a:r>
            <a:r>
              <a:rPr lang="ko-KR" altLang="en-US" dirty="0"/>
              <a:t>번 </a:t>
            </a:r>
            <a:r>
              <a:rPr lang="en-US" altLang="ko-KR" dirty="0"/>
              <a:t>: </a:t>
            </a:r>
            <a:r>
              <a:rPr lang="ko-KR" altLang="en-US" dirty="0"/>
              <a:t>백그라운드 설정</a:t>
            </a:r>
            <a:endParaRPr lang="en-US" altLang="ko-KR" dirty="0"/>
          </a:p>
          <a:p>
            <a:pPr algn="ctr"/>
            <a:r>
              <a:rPr lang="ko-KR" altLang="en-US" dirty="0"/>
              <a:t>도구 </a:t>
            </a:r>
            <a:r>
              <a:rPr lang="en-US" altLang="ko-KR" dirty="0"/>
              <a:t>4</a:t>
            </a:r>
            <a:r>
              <a:rPr lang="ko-KR" altLang="en-US" dirty="0"/>
              <a:t>번 </a:t>
            </a:r>
            <a:r>
              <a:rPr lang="en-US" altLang="ko-KR" dirty="0"/>
              <a:t>: </a:t>
            </a:r>
            <a:r>
              <a:rPr lang="ko-KR" altLang="en-US" dirty="0"/>
              <a:t>몬스터 배치</a:t>
            </a:r>
            <a:endParaRPr lang="en-US" altLang="ko-KR" dirty="0"/>
          </a:p>
        </p:txBody>
      </p:sp>
      <p:sp>
        <p:nvSpPr>
          <p:cNvPr id="11" name="직사각형 10">
            <a:extLst>
              <a:ext uri="{FF2B5EF4-FFF2-40B4-BE49-F238E27FC236}">
                <a16:creationId xmlns:a16="http://schemas.microsoft.com/office/drawing/2014/main" id="{94613C14-9B24-54DD-8FB4-564F56BB477E}"/>
              </a:ext>
            </a:extLst>
          </p:cNvPr>
          <p:cNvSpPr/>
          <p:nvPr/>
        </p:nvSpPr>
        <p:spPr>
          <a:xfrm>
            <a:off x="9534525" y="1"/>
            <a:ext cx="2657475" cy="59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도구 선택</a:t>
            </a:r>
          </a:p>
        </p:txBody>
      </p:sp>
      <p:sp>
        <p:nvSpPr>
          <p:cNvPr id="12" name="직사각형 11">
            <a:extLst>
              <a:ext uri="{FF2B5EF4-FFF2-40B4-BE49-F238E27FC236}">
                <a16:creationId xmlns:a16="http://schemas.microsoft.com/office/drawing/2014/main" id="{083EA4EE-6F65-F87E-1C4E-962C653AF845}"/>
              </a:ext>
            </a:extLst>
          </p:cNvPr>
          <p:cNvSpPr/>
          <p:nvPr/>
        </p:nvSpPr>
        <p:spPr>
          <a:xfrm>
            <a:off x="8837555" y="4667250"/>
            <a:ext cx="3354445"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각 도구마다 옵션 선택</a:t>
            </a:r>
            <a:endParaRPr lang="en-US" altLang="ko-KR" dirty="0"/>
          </a:p>
        </p:txBody>
      </p:sp>
      <p:sp>
        <p:nvSpPr>
          <p:cNvPr id="13" name="직사각형 12">
            <a:extLst>
              <a:ext uri="{FF2B5EF4-FFF2-40B4-BE49-F238E27FC236}">
                <a16:creationId xmlns:a16="http://schemas.microsoft.com/office/drawing/2014/main" id="{47887E72-106C-25A8-FE8D-D93435A93833}"/>
              </a:ext>
            </a:extLst>
          </p:cNvPr>
          <p:cNvSpPr/>
          <p:nvPr/>
        </p:nvSpPr>
        <p:spPr>
          <a:xfrm>
            <a:off x="10893767" y="819151"/>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저장</a:t>
            </a:r>
          </a:p>
        </p:txBody>
      </p:sp>
      <p:sp>
        <p:nvSpPr>
          <p:cNvPr id="14" name="직사각형 13">
            <a:extLst>
              <a:ext uri="{FF2B5EF4-FFF2-40B4-BE49-F238E27FC236}">
                <a16:creationId xmlns:a16="http://schemas.microsoft.com/office/drawing/2014/main" id="{817C82DD-6641-5C37-02CD-6B7208C46B42}"/>
              </a:ext>
            </a:extLst>
          </p:cNvPr>
          <p:cNvSpPr/>
          <p:nvPr/>
        </p:nvSpPr>
        <p:spPr>
          <a:xfrm>
            <a:off x="10893767" y="1475074"/>
            <a:ext cx="1298233" cy="485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불러오기</a:t>
            </a:r>
          </a:p>
        </p:txBody>
      </p:sp>
    </p:spTree>
    <p:extLst>
      <p:ext uri="{BB962C8B-B14F-4D97-AF65-F5344CB8AC3E}">
        <p14:creationId xmlns:p14="http://schemas.microsoft.com/office/powerpoint/2010/main" val="3756017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B9524E1A-0CBA-70C1-14DA-1942CAE945DE}"/>
              </a:ext>
            </a:extLst>
          </p:cNvPr>
          <p:cNvPicPr>
            <a:picLocks noChangeAspect="1"/>
          </p:cNvPicPr>
          <p:nvPr/>
        </p:nvPicPr>
        <p:blipFill>
          <a:blip r:embed="rId2"/>
          <a:stretch>
            <a:fillRect/>
          </a:stretch>
        </p:blipFill>
        <p:spPr>
          <a:xfrm>
            <a:off x="65833" y="51916"/>
            <a:ext cx="12060333" cy="6754168"/>
          </a:xfrm>
          <a:prstGeom prst="rect">
            <a:avLst/>
          </a:prstGeom>
        </p:spPr>
      </p:pic>
    </p:spTree>
    <p:extLst>
      <p:ext uri="{BB962C8B-B14F-4D97-AF65-F5344CB8AC3E}">
        <p14:creationId xmlns:p14="http://schemas.microsoft.com/office/powerpoint/2010/main" val="3218571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3" name="직사각형 2">
            <a:extLst>
              <a:ext uri="{FF2B5EF4-FFF2-40B4-BE49-F238E27FC236}">
                <a16:creationId xmlns:a16="http://schemas.microsoft.com/office/drawing/2014/main" id="{87905295-041A-20FE-7710-9F3A05F7BB92}"/>
              </a:ext>
            </a:extLst>
          </p:cNvPr>
          <p:cNvSpPr/>
          <p:nvPr/>
        </p:nvSpPr>
        <p:spPr>
          <a:xfrm>
            <a:off x="398900" y="797799"/>
            <a:ext cx="11568080" cy="5927235"/>
          </a:xfrm>
          <a:prstGeom prst="rec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미정</a:t>
            </a:r>
            <a:r>
              <a:rPr lang="en-US" altLang="ko-KR" dirty="0"/>
              <a:t>, </a:t>
            </a:r>
            <a:r>
              <a:rPr lang="ko-KR" altLang="en-US" dirty="0"/>
              <a:t>다른 모든 기능이 기간내에 완성되고 시간 남으면 만들 예정</a:t>
            </a:r>
            <a:r>
              <a:rPr lang="en-US" altLang="ko-KR" dirty="0"/>
              <a:t>, </a:t>
            </a:r>
            <a:r>
              <a:rPr lang="ko-KR" altLang="en-US" dirty="0"/>
              <a:t>만들 경우 보스전만 구현</a:t>
            </a:r>
          </a:p>
        </p:txBody>
      </p:sp>
    </p:spTree>
    <p:extLst>
      <p:ext uri="{BB962C8B-B14F-4D97-AF65-F5344CB8AC3E}">
        <p14:creationId xmlns:p14="http://schemas.microsoft.com/office/powerpoint/2010/main" val="3882406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메인보스</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
        <p:nvSpPr>
          <p:cNvPr id="2" name="직사각형 1">
            <a:extLst>
              <a:ext uri="{FF2B5EF4-FFF2-40B4-BE49-F238E27FC236}">
                <a16:creationId xmlns:a16="http://schemas.microsoft.com/office/drawing/2014/main" id="{2261581F-3A24-2E2E-8FC1-DDE625B815D7}"/>
              </a:ext>
            </a:extLst>
          </p:cNvPr>
          <p:cNvSpPr/>
          <p:nvPr/>
        </p:nvSpPr>
        <p:spPr>
          <a:xfrm>
            <a:off x="398900" y="853030"/>
            <a:ext cx="4264838" cy="2829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이미지</a:t>
            </a:r>
          </a:p>
        </p:txBody>
      </p:sp>
      <p:sp>
        <p:nvSpPr>
          <p:cNvPr id="5" name="직사각형 4">
            <a:extLst>
              <a:ext uri="{FF2B5EF4-FFF2-40B4-BE49-F238E27FC236}">
                <a16:creationId xmlns:a16="http://schemas.microsoft.com/office/drawing/2014/main" id="{9DC6C96E-EFA8-96A1-4118-B0BD0FDD61CC}"/>
              </a:ext>
            </a:extLst>
          </p:cNvPr>
          <p:cNvSpPr/>
          <p:nvPr/>
        </p:nvSpPr>
        <p:spPr>
          <a:xfrm>
            <a:off x="3056183" y="853029"/>
            <a:ext cx="8910797" cy="2829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이름 </a:t>
            </a:r>
            <a:r>
              <a:rPr lang="en-US" altLang="ko-KR" dirty="0"/>
              <a:t>: </a:t>
            </a:r>
            <a:r>
              <a:rPr lang="ko-KR" altLang="en-US" dirty="0"/>
              <a:t>초대 용사</a:t>
            </a:r>
            <a:endParaRPr lang="en-US" altLang="ko-KR" dirty="0"/>
          </a:p>
          <a:p>
            <a:pPr algn="ctr"/>
            <a:endParaRPr lang="en-US" altLang="ko-KR" dirty="0"/>
          </a:p>
          <a:p>
            <a:pPr algn="ctr"/>
            <a:r>
              <a:rPr lang="ko-KR" altLang="en-US" dirty="0"/>
              <a:t>설명 </a:t>
            </a:r>
            <a:r>
              <a:rPr lang="en-US" altLang="ko-KR" dirty="0"/>
              <a:t>: </a:t>
            </a:r>
            <a:r>
              <a:rPr lang="ko-KR" altLang="en-US" dirty="0"/>
              <a:t>ㅁㅁㅁㅁㅁㅁㅁㅁㅁㅁㅁㅁㅁㅁㅁㅁㅁㅁㅁㅁㅁㅁㅁㅁㅁㅁㅁㅁㅁㅁㅁㅁㅁㅁㅁㅁㅁㅁㅁㅁㅁㅁㅁㅁㅁㅁㅁㅁㅁㅁㅁㅁㅁㅁㅁㅁㅁㅁㅁㅁㅁㅁㅁㅁㅁㅁㅁ</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3895915"/>
            <a:ext cx="11568080" cy="2829119"/>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pic>
        <p:nvPicPr>
          <p:cNvPr id="6" name="그림 5">
            <a:extLst>
              <a:ext uri="{FF2B5EF4-FFF2-40B4-BE49-F238E27FC236}">
                <a16:creationId xmlns:a16="http://schemas.microsoft.com/office/drawing/2014/main" id="{292DE9B9-BF56-2B8C-92E3-2DA64031453B}"/>
              </a:ext>
            </a:extLst>
          </p:cNvPr>
          <p:cNvPicPr>
            <a:picLocks noChangeAspect="1"/>
          </p:cNvPicPr>
          <p:nvPr/>
        </p:nvPicPr>
        <p:blipFill>
          <a:blip r:embed="rId2"/>
          <a:stretch>
            <a:fillRect/>
          </a:stretch>
        </p:blipFill>
        <p:spPr>
          <a:xfrm>
            <a:off x="398900" y="853029"/>
            <a:ext cx="2657283" cy="2943293"/>
          </a:xfrm>
          <a:prstGeom prst="rect">
            <a:avLst/>
          </a:prstGeom>
        </p:spPr>
      </p:pic>
      <p:sp>
        <p:nvSpPr>
          <p:cNvPr id="3" name="TextBox 2">
            <a:extLst>
              <a:ext uri="{FF2B5EF4-FFF2-40B4-BE49-F238E27FC236}">
                <a16:creationId xmlns:a16="http://schemas.microsoft.com/office/drawing/2014/main" id="{FA3C2E3A-5916-5398-EE15-46ECC26E9D82}"/>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818353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EACA94EB-D054-C8E3-2ABC-D8B2A68D1569}"/>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2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74859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4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성역</a:t>
            </a:r>
          </a:p>
        </p:txBody>
      </p:sp>
      <p:sp>
        <p:nvSpPr>
          <p:cNvPr id="15" name="직사각형 14">
            <a:extLst>
              <a:ext uri="{FF2B5EF4-FFF2-40B4-BE49-F238E27FC236}">
                <a16:creationId xmlns:a16="http://schemas.microsoft.com/office/drawing/2014/main" id="{D0CD5593-0AF8-CEEC-34F9-CF0B1513A1F4}"/>
              </a:ext>
            </a:extLst>
          </p:cNvPr>
          <p:cNvSpPr/>
          <p:nvPr/>
        </p:nvSpPr>
        <p:spPr>
          <a:xfrm>
            <a:off x="398900" y="797799"/>
            <a:ext cx="11568080" cy="592723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패턴 설명</a:t>
            </a:r>
          </a:p>
        </p:txBody>
      </p:sp>
      <p:sp>
        <p:nvSpPr>
          <p:cNvPr id="2" name="TextBox 1">
            <a:extLst>
              <a:ext uri="{FF2B5EF4-FFF2-40B4-BE49-F238E27FC236}">
                <a16:creationId xmlns:a16="http://schemas.microsoft.com/office/drawing/2014/main" id="{29FCF383-5EFE-8906-33CD-65EA3B8CE33A}"/>
              </a:ext>
            </a:extLst>
          </p:cNvPr>
          <p:cNvSpPr txBox="1"/>
          <p:nvPr/>
        </p:nvSpPr>
        <p:spPr>
          <a:xfrm>
            <a:off x="3753345" y="220929"/>
            <a:ext cx="1149581" cy="369332"/>
          </a:xfrm>
          <a:prstGeom prst="rect">
            <a:avLst/>
          </a:prstGeom>
          <a:solidFill>
            <a:srgbClr val="FF0000"/>
          </a:solidFill>
        </p:spPr>
        <p:txBody>
          <a:bodyPr wrap="square" rtlCol="0">
            <a:spAutoFit/>
          </a:bodyPr>
          <a:lstStyle/>
          <a:p>
            <a:pPr algn="ctr"/>
            <a:r>
              <a:rPr lang="en-US" altLang="ko-KR" dirty="0">
                <a:latin typeface="HY헤드라인M" panose="02030600000101010101" pitchFamily="18" charset="-127"/>
                <a:ea typeface="HY헤드라인M" panose="02030600000101010101" pitchFamily="18" charset="-127"/>
                <a:cs typeface="Aharoni" panose="02010803020104030203" pitchFamily="2" charset="-79"/>
              </a:rPr>
              <a:t>3 </a:t>
            </a: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endParaRPr lang="ko-KR" altLang="en-US"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1367247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pic>
        <p:nvPicPr>
          <p:cNvPr id="3" name="그림 2">
            <a:extLst>
              <a:ext uri="{FF2B5EF4-FFF2-40B4-BE49-F238E27FC236}">
                <a16:creationId xmlns:a16="http://schemas.microsoft.com/office/drawing/2014/main" id="{027BB772-04B3-0A18-8F30-4670D96646FC}"/>
              </a:ext>
            </a:extLst>
          </p:cNvPr>
          <p:cNvPicPr>
            <a:picLocks noChangeAspect="1"/>
          </p:cNvPicPr>
          <p:nvPr/>
        </p:nvPicPr>
        <p:blipFill>
          <a:blip r:embed="rId2"/>
          <a:stretch>
            <a:fillRect/>
          </a:stretch>
        </p:blipFill>
        <p:spPr>
          <a:xfrm>
            <a:off x="398900" y="1004122"/>
            <a:ext cx="4361636" cy="2435763"/>
          </a:xfrm>
          <a:prstGeom prst="rect">
            <a:avLst/>
          </a:prstGeom>
        </p:spPr>
      </p:pic>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스켈레</a:t>
            </a:r>
            <a:r>
              <a:rPr lang="en-US" altLang="ko-KR" dirty="0"/>
              <a:t>-</a:t>
            </a:r>
            <a:r>
              <a:rPr lang="ko-KR" altLang="en-US" dirty="0"/>
              <a:t>통과 대화 기본 이동을 알려준다</a:t>
            </a:r>
          </a:p>
        </p:txBody>
      </p:sp>
      <p:pic>
        <p:nvPicPr>
          <p:cNvPr id="7" name="그림 6">
            <a:extLst>
              <a:ext uri="{FF2B5EF4-FFF2-40B4-BE49-F238E27FC236}">
                <a16:creationId xmlns:a16="http://schemas.microsoft.com/office/drawing/2014/main" id="{C89F2A7D-C17B-DDA6-C09B-E748941B2C8C}"/>
              </a:ext>
            </a:extLst>
          </p:cNvPr>
          <p:cNvPicPr>
            <a:picLocks noChangeAspect="1"/>
          </p:cNvPicPr>
          <p:nvPr/>
        </p:nvPicPr>
        <p:blipFill>
          <a:blip r:embed="rId3"/>
          <a:stretch>
            <a:fillRect/>
          </a:stretch>
        </p:blipFill>
        <p:spPr>
          <a:xfrm>
            <a:off x="6900984" y="4202110"/>
            <a:ext cx="4361637" cy="2434961"/>
          </a:xfrm>
          <a:prstGeom prst="rect">
            <a:avLst/>
          </a:prstGeom>
        </p:spPr>
      </p:pic>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수</a:t>
            </a:r>
            <a:r>
              <a:rPr lang="en-US" altLang="ko-KR" dirty="0"/>
              <a:t>-</a:t>
            </a:r>
            <a:r>
              <a:rPr lang="ko-KR" altLang="en-US" dirty="0" err="1"/>
              <a:t>켈레톤과</a:t>
            </a:r>
            <a:r>
              <a:rPr lang="ko-KR" altLang="en-US" dirty="0"/>
              <a:t> 대화 점프를 알려준다</a:t>
            </a:r>
            <a:r>
              <a:rPr lang="en-US" altLang="ko-KR" dirty="0"/>
              <a:t>, </a:t>
            </a:r>
            <a:r>
              <a:rPr lang="ko-KR" altLang="en-US" dirty="0"/>
              <a:t>가까이 가서 대화 시</a:t>
            </a:r>
            <a:endParaRPr lang="en-US" altLang="ko-KR" dirty="0"/>
          </a:p>
          <a:p>
            <a:pPr algn="ctr"/>
            <a:r>
              <a:rPr lang="ko-KR" altLang="en-US" dirty="0"/>
              <a:t>자신의 뼈를 준다</a:t>
            </a:r>
            <a:r>
              <a:rPr lang="en-US" altLang="ko-KR" dirty="0"/>
              <a:t> </a:t>
            </a:r>
            <a:r>
              <a:rPr lang="ko-KR" altLang="en-US" dirty="0"/>
              <a:t>뼈를 얻을 경우 공격 기능이 해금된다</a:t>
            </a:r>
            <a:endParaRPr lang="en-US" altLang="ko-KR" dirty="0"/>
          </a:p>
        </p:txBody>
      </p:sp>
    </p:spTree>
    <p:extLst>
      <p:ext uri="{BB962C8B-B14F-4D97-AF65-F5344CB8AC3E}">
        <p14:creationId xmlns:p14="http://schemas.microsoft.com/office/powerpoint/2010/main" val="99736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마녀를 </a:t>
            </a:r>
            <a:r>
              <a:rPr lang="ko-KR" altLang="en-US" dirty="0" err="1"/>
              <a:t>구출할경우</a:t>
            </a:r>
            <a:r>
              <a:rPr lang="ko-KR" altLang="en-US" dirty="0"/>
              <a:t> 마녀가 고양이로 변신해 따라온다 </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경비대장과 대화 후 경비대장의 머리를 획득한다</a:t>
            </a:r>
            <a:endParaRPr lang="en-US" altLang="ko-KR" dirty="0"/>
          </a:p>
        </p:txBody>
      </p:sp>
      <p:pic>
        <p:nvPicPr>
          <p:cNvPr id="6" name="그림 5">
            <a:extLst>
              <a:ext uri="{FF2B5EF4-FFF2-40B4-BE49-F238E27FC236}">
                <a16:creationId xmlns:a16="http://schemas.microsoft.com/office/drawing/2014/main" id="{9E1D24C8-09A2-D2A5-53B6-B33AE1FB47C9}"/>
              </a:ext>
            </a:extLst>
          </p:cNvPr>
          <p:cNvPicPr>
            <a:picLocks noChangeAspect="1"/>
          </p:cNvPicPr>
          <p:nvPr/>
        </p:nvPicPr>
        <p:blipFill>
          <a:blip r:embed="rId2"/>
          <a:stretch>
            <a:fillRect/>
          </a:stretch>
        </p:blipFill>
        <p:spPr>
          <a:xfrm>
            <a:off x="398900" y="1004122"/>
            <a:ext cx="4361637" cy="2438802"/>
          </a:xfrm>
          <a:prstGeom prst="rect">
            <a:avLst/>
          </a:prstGeom>
        </p:spPr>
      </p:pic>
      <p:pic>
        <p:nvPicPr>
          <p:cNvPr id="10" name="그림 9">
            <a:extLst>
              <a:ext uri="{FF2B5EF4-FFF2-40B4-BE49-F238E27FC236}">
                <a16:creationId xmlns:a16="http://schemas.microsoft.com/office/drawing/2014/main" id="{73CD634D-62CB-C0A1-1136-8705390C8660}"/>
              </a:ext>
            </a:extLst>
          </p:cNvPr>
          <p:cNvPicPr>
            <a:picLocks noChangeAspect="1"/>
          </p:cNvPicPr>
          <p:nvPr/>
        </p:nvPicPr>
        <p:blipFill>
          <a:blip r:embed="rId3"/>
          <a:stretch>
            <a:fillRect/>
          </a:stretch>
        </p:blipFill>
        <p:spPr>
          <a:xfrm>
            <a:off x="6900984" y="4196753"/>
            <a:ext cx="4361637" cy="2440317"/>
          </a:xfrm>
          <a:prstGeom prst="rect">
            <a:avLst/>
          </a:prstGeom>
        </p:spPr>
      </p:pic>
    </p:spTree>
    <p:extLst>
      <p:ext uri="{BB962C8B-B14F-4D97-AF65-F5344CB8AC3E}">
        <p14:creationId xmlns:p14="http://schemas.microsoft.com/office/powerpoint/2010/main" val="2457932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오프닝 연출</a:t>
            </a:r>
          </a:p>
        </p:txBody>
      </p:sp>
      <p:sp>
        <p:nvSpPr>
          <p:cNvPr id="5" name="직사각형 4">
            <a:extLst>
              <a:ext uri="{FF2B5EF4-FFF2-40B4-BE49-F238E27FC236}">
                <a16:creationId xmlns:a16="http://schemas.microsoft.com/office/drawing/2014/main" id="{9C236F87-907E-1110-28E5-012E2586D0DF}"/>
              </a:ext>
            </a:extLst>
          </p:cNvPr>
          <p:cNvSpPr/>
          <p:nvPr/>
        </p:nvSpPr>
        <p:spPr>
          <a:xfrm>
            <a:off x="4760537" y="1004122"/>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몬갈과</a:t>
            </a:r>
            <a:r>
              <a:rPr lang="ko-KR" altLang="en-US" dirty="0"/>
              <a:t> 중간보스 전투</a:t>
            </a:r>
          </a:p>
        </p:txBody>
      </p:sp>
      <p:sp>
        <p:nvSpPr>
          <p:cNvPr id="8" name="직사각형 7">
            <a:extLst>
              <a:ext uri="{FF2B5EF4-FFF2-40B4-BE49-F238E27FC236}">
                <a16:creationId xmlns:a16="http://schemas.microsoft.com/office/drawing/2014/main" id="{C6333FB8-F415-1224-BCBB-DCF8C6C0BD9A}"/>
              </a:ext>
            </a:extLst>
          </p:cNvPr>
          <p:cNvSpPr/>
          <p:nvPr/>
        </p:nvSpPr>
        <p:spPr>
          <a:xfrm>
            <a:off x="398900" y="4212193"/>
            <a:ext cx="6502084" cy="24248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초대 용사가 등장해 전멸시킨다</a:t>
            </a:r>
            <a:r>
              <a:rPr lang="en-US" altLang="ko-KR" dirty="0"/>
              <a:t>, </a:t>
            </a:r>
            <a:r>
              <a:rPr lang="ko-KR" altLang="en-US" dirty="0"/>
              <a:t>전멸 시킨 후 스토리 </a:t>
            </a:r>
            <a:r>
              <a:rPr lang="en-US" altLang="ko-KR" dirty="0"/>
              <a:t>UI</a:t>
            </a:r>
            <a:r>
              <a:rPr lang="ko-KR" altLang="en-US" dirty="0"/>
              <a:t>가 진행되고 그 후 마왕성으로 이동한다</a:t>
            </a:r>
            <a:endParaRPr lang="en-US" altLang="ko-KR" dirty="0"/>
          </a:p>
        </p:txBody>
      </p:sp>
      <p:pic>
        <p:nvPicPr>
          <p:cNvPr id="3" name="그림 2">
            <a:extLst>
              <a:ext uri="{FF2B5EF4-FFF2-40B4-BE49-F238E27FC236}">
                <a16:creationId xmlns:a16="http://schemas.microsoft.com/office/drawing/2014/main" id="{3710AB60-C2EF-4BE8-4DF6-39A7842702F9}"/>
              </a:ext>
            </a:extLst>
          </p:cNvPr>
          <p:cNvPicPr>
            <a:picLocks noChangeAspect="1"/>
          </p:cNvPicPr>
          <p:nvPr/>
        </p:nvPicPr>
        <p:blipFill>
          <a:blip r:embed="rId2"/>
          <a:stretch>
            <a:fillRect/>
          </a:stretch>
        </p:blipFill>
        <p:spPr>
          <a:xfrm>
            <a:off x="445479" y="1002170"/>
            <a:ext cx="4315058" cy="2424879"/>
          </a:xfrm>
          <a:prstGeom prst="rect">
            <a:avLst/>
          </a:prstGeom>
        </p:spPr>
      </p:pic>
      <p:pic>
        <p:nvPicPr>
          <p:cNvPr id="9" name="그림 8">
            <a:extLst>
              <a:ext uri="{FF2B5EF4-FFF2-40B4-BE49-F238E27FC236}">
                <a16:creationId xmlns:a16="http://schemas.microsoft.com/office/drawing/2014/main" id="{54F49025-8D6D-A1C5-49D0-5A2640B4854B}"/>
              </a:ext>
            </a:extLst>
          </p:cNvPr>
          <p:cNvPicPr>
            <a:picLocks noChangeAspect="1"/>
          </p:cNvPicPr>
          <p:nvPr/>
        </p:nvPicPr>
        <p:blipFill>
          <a:blip r:embed="rId3"/>
          <a:stretch>
            <a:fillRect/>
          </a:stretch>
        </p:blipFill>
        <p:spPr>
          <a:xfrm>
            <a:off x="6900984" y="4212193"/>
            <a:ext cx="4306366" cy="2424878"/>
          </a:xfrm>
          <a:prstGeom prst="rect">
            <a:avLst/>
          </a:prstGeom>
        </p:spPr>
      </p:pic>
    </p:spTree>
    <p:extLst>
      <p:ext uri="{BB962C8B-B14F-4D97-AF65-F5344CB8AC3E}">
        <p14:creationId xmlns:p14="http://schemas.microsoft.com/office/powerpoint/2010/main" val="2876067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17B5BB-5B95-F23B-8DD3-74F60E81F6B2}"/>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대기실</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pic>
        <p:nvPicPr>
          <p:cNvPr id="3" name="그림 2">
            <a:extLst>
              <a:ext uri="{FF2B5EF4-FFF2-40B4-BE49-F238E27FC236}">
                <a16:creationId xmlns:a16="http://schemas.microsoft.com/office/drawing/2014/main" id="{4694806D-A39F-280F-C536-620CD11D0407}"/>
              </a:ext>
            </a:extLst>
          </p:cNvPr>
          <p:cNvPicPr>
            <a:picLocks noChangeAspect="1"/>
          </p:cNvPicPr>
          <p:nvPr/>
        </p:nvPicPr>
        <p:blipFill>
          <a:blip r:embed="rId2"/>
          <a:stretch>
            <a:fillRect/>
          </a:stretch>
        </p:blipFill>
        <p:spPr>
          <a:xfrm>
            <a:off x="398899" y="2943985"/>
            <a:ext cx="2733695" cy="1782000"/>
          </a:xfrm>
          <a:prstGeom prst="rect">
            <a:avLst/>
          </a:prstGeom>
        </p:spPr>
      </p:pic>
      <p:pic>
        <p:nvPicPr>
          <p:cNvPr id="6" name="그림 5">
            <a:extLst>
              <a:ext uri="{FF2B5EF4-FFF2-40B4-BE49-F238E27FC236}">
                <a16:creationId xmlns:a16="http://schemas.microsoft.com/office/drawing/2014/main" id="{121C6955-42CC-C7F9-F6D6-55FBC7119011}"/>
              </a:ext>
            </a:extLst>
          </p:cNvPr>
          <p:cNvPicPr>
            <a:picLocks noChangeAspect="1"/>
          </p:cNvPicPr>
          <p:nvPr/>
        </p:nvPicPr>
        <p:blipFill>
          <a:blip r:embed="rId3"/>
          <a:stretch>
            <a:fillRect/>
          </a:stretch>
        </p:blipFill>
        <p:spPr>
          <a:xfrm>
            <a:off x="398899" y="712124"/>
            <a:ext cx="2733695" cy="2056907"/>
          </a:xfrm>
          <a:prstGeom prst="rect">
            <a:avLst/>
          </a:prstGeom>
        </p:spPr>
      </p:pic>
      <p:pic>
        <p:nvPicPr>
          <p:cNvPr id="8" name="그림 7">
            <a:extLst>
              <a:ext uri="{FF2B5EF4-FFF2-40B4-BE49-F238E27FC236}">
                <a16:creationId xmlns:a16="http://schemas.microsoft.com/office/drawing/2014/main" id="{515367C9-5E28-2A60-975C-E2939276C673}"/>
              </a:ext>
            </a:extLst>
          </p:cNvPr>
          <p:cNvPicPr>
            <a:picLocks noChangeAspect="1"/>
          </p:cNvPicPr>
          <p:nvPr/>
        </p:nvPicPr>
        <p:blipFill>
          <a:blip r:embed="rId4"/>
          <a:stretch>
            <a:fillRect/>
          </a:stretch>
        </p:blipFill>
        <p:spPr>
          <a:xfrm>
            <a:off x="398900" y="5005445"/>
            <a:ext cx="2733695" cy="1781188"/>
          </a:xfrm>
          <a:prstGeom prst="rect">
            <a:avLst/>
          </a:prstGeom>
        </p:spPr>
      </p:pic>
      <p:sp>
        <p:nvSpPr>
          <p:cNvPr id="9" name="직사각형 8">
            <a:extLst>
              <a:ext uri="{FF2B5EF4-FFF2-40B4-BE49-F238E27FC236}">
                <a16:creationId xmlns:a16="http://schemas.microsoft.com/office/drawing/2014/main" id="{A88509EA-5187-D503-13C1-50F0B7DB93A8}"/>
              </a:ext>
            </a:extLst>
          </p:cNvPr>
          <p:cNvSpPr/>
          <p:nvPr/>
        </p:nvSpPr>
        <p:spPr>
          <a:xfrm>
            <a:off x="3132594" y="712124"/>
            <a:ext cx="6637371" cy="20569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a:t>마녀</a:t>
            </a:r>
            <a:endParaRPr lang="en-US" altLang="ko-KR" dirty="0"/>
          </a:p>
          <a:p>
            <a:pPr algn="ctr"/>
            <a:endParaRPr lang="en-US" altLang="ko-KR" dirty="0"/>
          </a:p>
          <a:p>
            <a:pPr algn="ctr"/>
            <a:r>
              <a:rPr lang="ko-KR" altLang="en-US" b="0" i="0" dirty="0">
                <a:solidFill>
                  <a:schemeClr val="bg1"/>
                </a:solidFill>
                <a:effectLst/>
                <a:latin typeface="Open Sans" panose="020B0606030504020204" pitchFamily="34" charset="0"/>
              </a:rPr>
              <a:t>마석을 소모해 패시브 강화를 담당하는 </a:t>
            </a:r>
            <a:r>
              <a:rPr lang="en-US" altLang="ko-KR" b="0" i="0" dirty="0">
                <a:solidFill>
                  <a:schemeClr val="bg1"/>
                </a:solidFill>
                <a:effectLst/>
                <a:latin typeface="Open Sans" panose="020B0606030504020204" pitchFamily="34" charset="0"/>
              </a:rPr>
              <a:t>NPC. </a:t>
            </a:r>
            <a:r>
              <a:rPr lang="ko-KR" altLang="en-US" b="0" i="0" dirty="0" err="1">
                <a:solidFill>
                  <a:schemeClr val="bg1"/>
                </a:solidFill>
                <a:effectLst/>
                <a:latin typeface="Open Sans" panose="020B0606030504020204" pitchFamily="34" charset="0"/>
              </a:rPr>
              <a:t>튜토리얼에서</a:t>
            </a:r>
            <a:r>
              <a:rPr lang="ko-KR" altLang="en-US" b="0" i="0" dirty="0">
                <a:solidFill>
                  <a:schemeClr val="bg1"/>
                </a:solidFill>
                <a:effectLst/>
                <a:latin typeface="Open Sans" panose="020B0606030504020204" pitchFamily="34" charset="0"/>
              </a:rPr>
              <a:t> 처음으로 구출하게 되는 </a:t>
            </a:r>
            <a:r>
              <a:rPr lang="en-US" altLang="ko-KR" b="0" i="0" dirty="0">
                <a:solidFill>
                  <a:schemeClr val="bg1"/>
                </a:solidFill>
                <a:effectLst/>
                <a:latin typeface="Open Sans" panose="020B0606030504020204" pitchFamily="34" charset="0"/>
              </a:rPr>
              <a:t>NPC</a:t>
            </a:r>
            <a:r>
              <a:rPr lang="ko-KR" altLang="en-US" b="0" i="0" dirty="0">
                <a:solidFill>
                  <a:schemeClr val="bg1"/>
                </a:solidFill>
                <a:effectLst/>
                <a:latin typeface="Open Sans" panose="020B0606030504020204" pitchFamily="34" charset="0"/>
              </a:rPr>
              <a:t>이며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각 스테이지를 클리어 하면 </a:t>
            </a:r>
            <a:r>
              <a:rPr lang="ko-KR" altLang="en-US" b="0" i="0" dirty="0" err="1">
                <a:solidFill>
                  <a:schemeClr val="bg1"/>
                </a:solidFill>
                <a:effectLst/>
                <a:latin typeface="Open Sans" panose="020B0606030504020204" pitchFamily="34" charset="0"/>
              </a:rPr>
              <a:t>나레이션과</a:t>
            </a:r>
            <a:r>
              <a:rPr lang="ko-KR" altLang="en-US" b="0" i="0" dirty="0">
                <a:solidFill>
                  <a:schemeClr val="bg1"/>
                </a:solidFill>
                <a:effectLst/>
                <a:latin typeface="Open Sans" panose="020B0606030504020204" pitchFamily="34" charset="0"/>
              </a:rPr>
              <a:t> 함께 스토리를 들려준다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0" name="직사각형 9">
            <a:extLst>
              <a:ext uri="{FF2B5EF4-FFF2-40B4-BE49-F238E27FC236}">
                <a16:creationId xmlns:a16="http://schemas.microsoft.com/office/drawing/2014/main" id="{492D13CB-0E6F-7F3A-A6D7-E9993A9DBEB9}"/>
              </a:ext>
            </a:extLst>
          </p:cNvPr>
          <p:cNvSpPr/>
          <p:nvPr/>
        </p:nvSpPr>
        <p:spPr>
          <a:xfrm>
            <a:off x="3132592" y="2946261"/>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dirty="0" err="1"/>
              <a:t>인호족</a:t>
            </a:r>
            <a:r>
              <a:rPr lang="ko-KR" altLang="en-US" dirty="0"/>
              <a:t> 전사</a:t>
            </a:r>
            <a:endParaRPr lang="en-US" altLang="ko-KR" dirty="0"/>
          </a:p>
          <a:p>
            <a:pPr algn="ctr"/>
            <a:endParaRPr lang="en-US" altLang="ko-KR" dirty="0">
              <a:solidFill>
                <a:schemeClr val="bg1"/>
              </a:solidFill>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a:t>
            </a:r>
            <a:r>
              <a:rPr lang="ko-KR" altLang="en-US" b="0" i="0" dirty="0" err="1">
                <a:solidFill>
                  <a:schemeClr val="bg1"/>
                </a:solidFill>
                <a:effectLst/>
                <a:latin typeface="Open Sans" panose="020B0606030504020204" pitchFamily="34" charset="0"/>
              </a:rPr>
              <a:t>스컬을</a:t>
            </a:r>
            <a:r>
              <a:rPr lang="ko-KR" altLang="en-US" b="0" i="0" dirty="0">
                <a:solidFill>
                  <a:schemeClr val="bg1"/>
                </a:solidFill>
                <a:effectLst/>
                <a:latin typeface="Open Sans" panose="020B0606030504020204" pitchFamily="34" charset="0"/>
              </a:rPr>
              <a:t>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
        <p:nvSpPr>
          <p:cNvPr id="11" name="직사각형 10">
            <a:extLst>
              <a:ext uri="{FF2B5EF4-FFF2-40B4-BE49-F238E27FC236}">
                <a16:creationId xmlns:a16="http://schemas.microsoft.com/office/drawing/2014/main" id="{64D4DADA-5633-5155-90BF-16311B1E283F}"/>
              </a:ext>
            </a:extLst>
          </p:cNvPr>
          <p:cNvSpPr/>
          <p:nvPr/>
        </p:nvSpPr>
        <p:spPr>
          <a:xfrm>
            <a:off x="3132593" y="5009186"/>
            <a:ext cx="6637371" cy="17774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ko-KR" altLang="en-US" b="1" i="0" dirty="0" err="1">
                <a:solidFill>
                  <a:schemeClr val="bg1"/>
                </a:solidFill>
                <a:effectLst/>
                <a:latin typeface="+mn-ea"/>
              </a:rPr>
              <a:t>오우거</a:t>
            </a:r>
            <a:r>
              <a:rPr lang="ko-KR" altLang="en-US" b="1" i="0" dirty="0">
                <a:solidFill>
                  <a:schemeClr val="bg1"/>
                </a:solidFill>
                <a:effectLst/>
                <a:latin typeface="+mn-ea"/>
              </a:rPr>
              <a:t> 보부상</a:t>
            </a:r>
            <a:endParaRPr lang="en-US" altLang="ko-KR" b="1" i="0" dirty="0">
              <a:solidFill>
                <a:schemeClr val="bg1"/>
              </a:solidFill>
              <a:effectLst/>
              <a:latin typeface="+mn-ea"/>
            </a:endParaRPr>
          </a:p>
          <a:p>
            <a:pPr algn="ctr"/>
            <a:endParaRPr lang="en-US" altLang="ko-KR" b="1" dirty="0">
              <a:solidFill>
                <a:schemeClr val="bg1"/>
              </a:solidFill>
              <a:latin typeface="Open Sans" panose="020B0606030504020204" pitchFamily="34" charset="0"/>
            </a:endParaRPr>
          </a:p>
          <a:p>
            <a:pPr algn="ctr"/>
            <a:r>
              <a:rPr lang="ko-KR" altLang="en-US" b="0" i="0" dirty="0">
                <a:solidFill>
                  <a:schemeClr val="bg1"/>
                </a:solidFill>
                <a:effectLst/>
                <a:latin typeface="Open Sans" panose="020B0606030504020204" pitchFamily="34" charset="0"/>
              </a:rPr>
              <a:t>일반</a:t>
            </a:r>
            <a:r>
              <a:rPr lang="en-US" altLang="ko-KR" b="0" i="0" dirty="0">
                <a:solidFill>
                  <a:schemeClr val="bg1"/>
                </a:solidFill>
                <a:effectLst/>
                <a:latin typeface="Open Sans" panose="020B0606030504020204" pitchFamily="34" charset="0"/>
              </a:rPr>
              <a:t>-</a:t>
            </a:r>
            <a:r>
              <a:rPr lang="ko-KR" altLang="en-US" b="0" i="0" dirty="0">
                <a:solidFill>
                  <a:schemeClr val="bg1"/>
                </a:solidFill>
                <a:effectLst/>
                <a:latin typeface="Open Sans" panose="020B0606030504020204" pitchFamily="34" charset="0"/>
              </a:rPr>
              <a:t>레어 등급의 아이템을 준다</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처음 한 개는 공짜로 주며</a:t>
            </a:r>
            <a:r>
              <a:rPr lang="en-US" altLang="ko-KR" b="0" i="0" dirty="0">
                <a:solidFill>
                  <a:schemeClr val="bg1"/>
                </a:solidFill>
                <a:effectLst/>
                <a:latin typeface="Open Sans" panose="020B0606030504020204" pitchFamily="34" charset="0"/>
              </a:rPr>
              <a:t>, </a:t>
            </a:r>
            <a:r>
              <a:rPr lang="ko-KR" altLang="en-US" b="0" i="0" dirty="0">
                <a:solidFill>
                  <a:schemeClr val="bg1"/>
                </a:solidFill>
                <a:effectLst/>
                <a:latin typeface="Open Sans" panose="020B0606030504020204" pitchFamily="34" charset="0"/>
              </a:rPr>
              <a:t>마석 </a:t>
            </a:r>
            <a:r>
              <a:rPr lang="en-US" altLang="ko-KR" b="0" i="0" dirty="0">
                <a:solidFill>
                  <a:schemeClr val="bg1"/>
                </a:solidFill>
                <a:effectLst/>
                <a:latin typeface="Open Sans" panose="020B0606030504020204" pitchFamily="34" charset="0"/>
              </a:rPr>
              <a:t>10</a:t>
            </a:r>
            <a:r>
              <a:rPr lang="ko-KR" altLang="en-US" b="0" i="0" dirty="0">
                <a:solidFill>
                  <a:schemeClr val="bg1"/>
                </a:solidFill>
                <a:effectLst/>
                <a:latin typeface="Open Sans" panose="020B0606030504020204" pitchFamily="34" charset="0"/>
              </a:rPr>
              <a:t>개를 소모해 아이템을 하나 더 받을 수 있다</a:t>
            </a:r>
            <a:r>
              <a:rPr lang="en-US" altLang="ko-KR" b="0" i="0" dirty="0">
                <a:solidFill>
                  <a:schemeClr val="bg1"/>
                </a:solidFill>
                <a:effectLst/>
                <a:latin typeface="Open Sans" panose="020B0606030504020204" pitchFamily="34" charset="0"/>
              </a:rPr>
              <a:t>.</a:t>
            </a:r>
            <a:endParaRPr lang="ko-KR" altLang="en-US" dirty="0">
              <a:solidFill>
                <a:schemeClr val="bg1"/>
              </a:solidFill>
            </a:endParaRPr>
          </a:p>
        </p:txBody>
      </p:sp>
    </p:spTree>
    <p:extLst>
      <p:ext uri="{BB962C8B-B14F-4D97-AF65-F5344CB8AC3E}">
        <p14:creationId xmlns:p14="http://schemas.microsoft.com/office/powerpoint/2010/main" val="399993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DF536DBE-00C8-561E-14A6-E41EDEB9BFA2}"/>
              </a:ext>
            </a:extLst>
          </p:cNvPr>
          <p:cNvPicPr>
            <a:picLocks noChangeAspect="1"/>
          </p:cNvPicPr>
          <p:nvPr/>
        </p:nvPicPr>
        <p:blipFill>
          <a:blip r:embed="rId2"/>
          <a:stretch>
            <a:fillRect/>
          </a:stretch>
        </p:blipFill>
        <p:spPr>
          <a:xfrm>
            <a:off x="775972" y="897872"/>
            <a:ext cx="10489059" cy="5886125"/>
          </a:xfrm>
          <a:prstGeom prst="rect">
            <a:avLst/>
          </a:prstGeom>
        </p:spPr>
      </p:pic>
      <p:sp>
        <p:nvSpPr>
          <p:cNvPr id="6" name="TextBox 5">
            <a:extLst>
              <a:ext uri="{FF2B5EF4-FFF2-40B4-BE49-F238E27FC236}">
                <a16:creationId xmlns:a16="http://schemas.microsoft.com/office/drawing/2014/main" id="{7FE1D6F8-5E18-AF5E-1B25-850D360794B9}"/>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마녀 업그레이드</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484069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E1D6F8-5E18-AF5E-1B25-850D360794B9}"/>
              </a:ext>
            </a:extLst>
          </p:cNvPr>
          <p:cNvSpPr txBox="1"/>
          <p:nvPr/>
        </p:nvSpPr>
        <p:spPr>
          <a:xfrm>
            <a:off x="398900" y="220929"/>
            <a:ext cx="3354445" cy="369332"/>
          </a:xfrm>
          <a:prstGeom prst="rect">
            <a:avLst/>
          </a:prstGeom>
          <a:solidFill>
            <a:srgbClr val="FFC000"/>
          </a:solidFill>
        </p:spPr>
        <p:txBody>
          <a:bodyPr wrap="square" rtlCol="0">
            <a:spAutoFit/>
          </a:bodyPr>
          <a:lstStyle/>
          <a:p>
            <a:pPr algn="ctr"/>
            <a:r>
              <a:rPr lang="ko-KR" altLang="en-US" dirty="0" err="1">
                <a:latin typeface="HY헤드라인M" panose="02030600000101010101" pitchFamily="18" charset="-127"/>
                <a:ea typeface="HY헤드라인M" panose="02030600000101010101" pitchFamily="18" charset="-127"/>
                <a:cs typeface="Aharoni" panose="02010803020104030203" pitchFamily="2" charset="-79"/>
              </a:rPr>
              <a:t>페이즈</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 </a:t>
            </a:r>
            <a:r>
              <a:rPr lang="en-US" altLang="ko-KR" dirty="0">
                <a:latin typeface="HY헤드라인M" panose="02030600000101010101" pitchFamily="18" charset="-127"/>
                <a:ea typeface="HY헤드라인M" panose="02030600000101010101" pitchFamily="18" charset="-127"/>
                <a:cs typeface="Aharoni" panose="02010803020104030203" pitchFamily="2" charset="-79"/>
              </a:rPr>
              <a:t>1 </a:t>
            </a:r>
            <a:r>
              <a:rPr lang="ko-KR" altLang="en-US" dirty="0">
                <a:latin typeface="HY헤드라인M" panose="02030600000101010101" pitchFamily="18" charset="-127"/>
                <a:ea typeface="HY헤드라인M" panose="02030600000101010101" pitchFamily="18" charset="-127"/>
                <a:cs typeface="Aharoni" panose="02010803020104030203" pitchFamily="2" charset="-79"/>
              </a:rPr>
              <a:t>아이템 리스트</a:t>
            </a:r>
            <a:endParaRPr lang="en-US" altLang="ko-KR" dirty="0">
              <a:latin typeface="HY헤드라인M" panose="02030600000101010101" pitchFamily="18" charset="-127"/>
              <a:ea typeface="HY헤드라인M" panose="02030600000101010101" pitchFamily="18" charset="-127"/>
              <a:cs typeface="Aharoni" panose="02010803020104030203" pitchFamily="2" charset="-79"/>
            </a:endParaRPr>
          </a:p>
        </p:txBody>
      </p:sp>
    </p:spTree>
    <p:extLst>
      <p:ext uri="{BB962C8B-B14F-4D97-AF65-F5344CB8AC3E}">
        <p14:creationId xmlns:p14="http://schemas.microsoft.com/office/powerpoint/2010/main" val="278129732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1048</Words>
  <Application>Microsoft Office PowerPoint</Application>
  <PresentationFormat>와이드스크린</PresentationFormat>
  <Paragraphs>260</Paragraphs>
  <Slides>34</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34</vt:i4>
      </vt:variant>
    </vt:vector>
  </HeadingPairs>
  <TitlesOfParts>
    <vt:vector size="39" baseType="lpstr">
      <vt:lpstr>HY헤드라인M</vt:lpstr>
      <vt:lpstr>맑은 고딕</vt:lpstr>
      <vt:lpstr>Arial</vt:lpstr>
      <vt:lpstr>Open Sans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경식</dc:creator>
  <cp:lastModifiedBy>경식 김</cp:lastModifiedBy>
  <cp:revision>4</cp:revision>
  <dcterms:created xsi:type="dcterms:W3CDTF">2023-04-10T08:32:24Z</dcterms:created>
  <dcterms:modified xsi:type="dcterms:W3CDTF">2023-04-11T15:39:08Z</dcterms:modified>
</cp:coreProperties>
</file>